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9" r:id="rId6"/>
    <p:sldId id="302" r:id="rId7"/>
    <p:sldId id="274" r:id="rId8"/>
    <p:sldId id="276" r:id="rId9"/>
    <p:sldId id="280" r:id="rId10"/>
    <p:sldId id="282" r:id="rId11"/>
    <p:sldId id="284" r:id="rId12"/>
    <p:sldId id="286" r:id="rId13"/>
    <p:sldId id="288" r:id="rId14"/>
    <p:sldId id="289" r:id="rId15"/>
    <p:sldId id="290" r:id="rId16"/>
    <p:sldId id="293" r:id="rId17"/>
    <p:sldId id="303" r:id="rId18"/>
    <p:sldId id="295" r:id="rId19"/>
    <p:sldId id="296" r:id="rId20"/>
    <p:sldId id="297" r:id="rId21"/>
    <p:sldId id="298" r:id="rId22"/>
    <p:sldId id="299" r:id="rId23"/>
    <p:sldId id="266" r:id="rId24"/>
    <p:sldId id="267" r:id="rId25"/>
    <p:sldId id="268" r:id="rId26"/>
    <p:sldId id="270" r:id="rId27"/>
    <p:sldId id="304" r:id="rId2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61" d="100"/>
          <a:sy n="61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169F-F4CF-43FC-8E86-31511DE97181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7081A-71FD-4684-97DE-50C7825D70A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8887E-D5FD-4AA4-A6A4-A89DA89B44F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8419-43E2-4B20-8D91-0E0FCBC566E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C0AEB-4DE6-4DF9-9C1A-AF621F7946F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8CC5B-13DD-4B07-8347-84B9676EC468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71B0D-4402-4DFE-A2DF-EA25A6EE3453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4FC6-A19E-450A-8E5A-D31C3AE2BCEC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15EA-1085-4A64-B990-280826F7998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49362-AAC6-4BE2-AF36-093C7E543C42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15B0-CA1E-4F6C-A029-22B89FE6472E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A47A5-8672-4AFC-A63B-ECA198D3C067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plus.org/gases/index.html" TargetMode="External"/><Relationship Id="rId2" Type="http://schemas.openxmlformats.org/officeDocument/2006/relationships/hyperlink" Target="http://personal.telefonica.terra.es/web/jpc/gases/lab_boy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saguilarycano.com/dpto/fyq/LG/L0.html" TargetMode="External"/><Relationship Id="rId5" Type="http://schemas.openxmlformats.org/officeDocument/2006/relationships/hyperlink" Target="http://www.iesalandalus.com/joomla3/images/stories/FisicayQuimica/flash/fq3eso/mov_gas.swf" TargetMode="External"/><Relationship Id="rId4" Type="http://schemas.openxmlformats.org/officeDocument/2006/relationships/hyperlink" Target="http://fisicayquimicaenflash.es/swf/quimica/leyes_ponderales/gases.sw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educastur.princast.es/proyectos/fisquiweb/Cuestionarios/gases3.htm" TargetMode="External"/><Relationship Id="rId2" Type="http://schemas.openxmlformats.org/officeDocument/2006/relationships/hyperlink" Target="http://personal.telefonica.terra.es/web/jpc/gases/lab_boy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inealpa74@gmail.co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79736" y="1381108"/>
            <a:ext cx="6096000" cy="1225544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400" dirty="0" smtClean="0">
                <a:solidFill>
                  <a:srgbClr val="00BDEC"/>
                </a:solidFill>
                <a:latin typeface="Georgia" pitchFamily="18" charset="0"/>
              </a:rPr>
              <a:t>GASES,LIQUIDOS Y SOLIDOS  </a:t>
            </a:r>
            <a:endParaRPr lang="en-US" sz="4400" dirty="0">
              <a:solidFill>
                <a:srgbClr val="00BDEC"/>
              </a:solidFill>
              <a:latin typeface="Georgia" pitchFamily="18" charset="0"/>
            </a:endParaRPr>
          </a:p>
        </p:txBody>
      </p:sp>
      <p:pic>
        <p:nvPicPr>
          <p:cNvPr id="8" name="7 Marcador de posición de imagen" descr="biodiversidad3a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 rot="21297687">
            <a:off x="1460112" y="2944355"/>
            <a:ext cx="3987705" cy="2943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436926" y="5953140"/>
            <a:ext cx="6096000" cy="893762"/>
          </a:xfrm>
        </p:spPr>
        <p:txBody>
          <a:bodyPr lIns="0" tIns="0" rIns="0" bIns="0"/>
          <a:lstStyle/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627C8A"/>
                </a:solidFill>
                <a:latin typeface="Georgia" pitchFamily="18" charset="0"/>
              </a:rPr>
              <a:t>LIC. MARTHA </a:t>
            </a:r>
            <a:r>
              <a:rPr lang="en-US" dirty="0">
                <a:solidFill>
                  <a:srgbClr val="627C8A"/>
                </a:solidFill>
                <a:latin typeface="Georgia" pitchFamily="18" charset="0"/>
              </a:rPr>
              <a:t>C. MORALES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95" y="952479"/>
            <a:ext cx="4301239" cy="5822619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333" y="1095356"/>
            <a:ext cx="4275699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5" y="1169458"/>
            <a:ext cx="4220100" cy="5426623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24" y="1166795"/>
            <a:ext cx="5062363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4" y="1090083"/>
            <a:ext cx="4434414" cy="5109987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6" y="1008945"/>
            <a:ext cx="4220101" cy="5515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09" y="689681"/>
            <a:ext cx="9442097" cy="5490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23" y="610306"/>
            <a:ext cx="9281583" cy="5510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95" y="370417"/>
            <a:ext cx="4372677" cy="6261806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0" y="449792"/>
            <a:ext cx="4480278" cy="2717266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4314" y="3452810"/>
            <a:ext cx="4309176" cy="3289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95" y="370417"/>
            <a:ext cx="4801305" cy="6320014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8" y="452414"/>
            <a:ext cx="4212163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76275"/>
            <a:ext cx="8636000" cy="99058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dirty="0" smtClean="0">
                <a:solidFill>
                  <a:srgbClr val="FFFFFF"/>
                </a:solidFill>
                <a:latin typeface="Georgia" pitchFamily="18" charset="0"/>
              </a:rPr>
              <a:t>Leyes de los Gases</a:t>
            </a:r>
            <a:endParaRPr lang="en-US" sz="43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62000" y="1523984"/>
            <a:ext cx="8532842" cy="5249879"/>
          </a:xfrm>
        </p:spPr>
        <p:txBody>
          <a:bodyPr lIns="0" tIns="0" rIns="0" bIns="0"/>
          <a:lstStyle/>
          <a:p>
            <a:r>
              <a:rPr lang="en-US" sz="2700" dirty="0" smtClean="0">
                <a:solidFill>
                  <a:srgbClr val="4D62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TEORIA CINETICO MOLECULAR DE LOS GASES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700" dirty="0">
                <a:solidFill>
                  <a:srgbClr val="4D626C"/>
                </a:solidFill>
                <a:latin typeface="Georgia" pitchFamily="18" charset="0"/>
              </a:rPr>
              <a:t> </a:t>
            </a:r>
            <a:endParaRPr lang="en-US" sz="2700" dirty="0" smtClean="0">
              <a:solidFill>
                <a:srgbClr val="4D626C"/>
              </a:solidFill>
              <a:latin typeface="Georgia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08034" y="2166926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/>
              <a:t>Ofrece un modelo para explicar las propiedades de los gases, sólidos y líquidos en términos del movimiento de las partículas y de las fuerzas de atracción que existen entre éstas.</a:t>
            </a:r>
            <a:endParaRPr lang="en-US" sz="2700" dirty="0" smtClean="0">
              <a:solidFill>
                <a:srgbClr val="4D626C"/>
              </a:solidFill>
              <a:latin typeface="Georg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/>
              <a:t>Las partículas del gas están en constante movimiento aleatorio.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/>
              <a:t>Las partículas del gas no se repelen ni se atraen entre sí.</a:t>
            </a:r>
          </a:p>
          <a:p>
            <a:r>
              <a:rPr lang="es-ES_tradnl" dirty="0" smtClean="0"/>
              <a:t>Las partículas del gas son mucho más pequeñas que las distancias que existen entre ellas. </a:t>
            </a:r>
          </a:p>
          <a:p>
            <a:r>
              <a:rPr lang="es-ES_tradnl" dirty="0" smtClean="0"/>
              <a:t>No se pierde energía cinética cuando las partículas del gas chocan entre sí o con las paredes de su recipiente.</a:t>
            </a:r>
          </a:p>
          <a:p>
            <a:endParaRPr lang="es-ES_tradnl" dirty="0" smtClean="0"/>
          </a:p>
          <a:p>
            <a:r>
              <a:rPr lang="es-ES_tradnl" dirty="0" smtClean="0"/>
              <a:t>Todos los gases tienen la misma energía cinética promedio a una temperatura dada.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_trad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95" y="850195"/>
            <a:ext cx="9720792" cy="5425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95" y="1169460"/>
            <a:ext cx="9602611" cy="528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1. Resuelve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en tu cuaderno la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actividad de inducción .Pág 207</a:t>
            </a:r>
          </a:p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endParaRPr lang="en-US" dirty="0" smtClean="0">
              <a:solidFill>
                <a:srgbClr val="4D626C"/>
              </a:solidFill>
              <a:latin typeface="Georgia" pitchFamily="18" charset="0"/>
            </a:endParaRPr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294967295"/>
          </p:nvPr>
        </p:nvSpPr>
        <p:spPr>
          <a:xfrm>
            <a:off x="5230813" y="1809750"/>
            <a:ext cx="4929187" cy="4997450"/>
          </a:xfrm>
        </p:spPr>
        <p:txBody>
          <a:bodyPr/>
          <a:lstStyle/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endParaRPr lang="es-CO" dirty="0" smtClean="0"/>
          </a:p>
          <a:p>
            <a:pPr marL="457200" indent="-457200">
              <a:buNone/>
            </a:pPr>
            <a:endParaRPr lang="es-ES_tradnl" dirty="0"/>
          </a:p>
        </p:txBody>
      </p:sp>
      <p:pic>
        <p:nvPicPr>
          <p:cNvPr id="16" name="15 Imagen" descr="5HT1QMCAX9PMTFCA15VO66CAMYW0OHCAJYM9BTCAJ1KW3VCALCG2UBCAUDVZ4TCA3F1I74CAC2BEJ6CA1AOLZFCAN1YH2GCAAJS9Y9CA3GSF3VCAUTG762CAM1H211CAMC93VGCAJ37BJ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3852">
            <a:off x="5865818" y="3381372"/>
            <a:ext cx="2609865" cy="3249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45" y="1730376"/>
            <a:ext cx="9881306" cy="3776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20" y="1008945"/>
            <a:ext cx="9681986" cy="5083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3" y="529167"/>
            <a:ext cx="9202209" cy="4942417"/>
          </a:xfrm>
          <a:prstGeom prst="rect">
            <a:avLst/>
          </a:prstGeom>
          <a:noFill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612" y="5810251"/>
            <a:ext cx="8076848" cy="1407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>
          <a:xfrm>
            <a:off x="762000" y="1952612"/>
            <a:ext cx="8636000" cy="5667388"/>
          </a:xfrm>
        </p:spPr>
        <p:txBody>
          <a:bodyPr/>
          <a:lstStyle/>
          <a:p>
            <a:pPr algn="just">
              <a:buNone/>
            </a:pPr>
            <a:r>
              <a:rPr lang="en-US" u="sng" dirty="0" smtClean="0">
                <a:solidFill>
                  <a:srgbClr val="4D626C"/>
                </a:solidFill>
                <a:latin typeface="Georgia" pitchFamily="18" charset="0"/>
              </a:rPr>
              <a:t>Realiza las lecturas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de las páginas 228, 229 y 230 y profundiza </a:t>
            </a:r>
            <a:r>
              <a:rPr lang="en-US" u="sng" dirty="0" smtClean="0">
                <a:solidFill>
                  <a:srgbClr val="4D626C"/>
                </a:solidFill>
                <a:latin typeface="Georgia" pitchFamily="18" charset="0"/>
              </a:rPr>
              <a:t>diseñando una presentación en diapositivas 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sobre las </a:t>
            </a:r>
            <a:r>
              <a:rPr lang="en-US" b="1" i="1" dirty="0" smtClean="0">
                <a:solidFill>
                  <a:srgbClr val="4D626C"/>
                </a:solidFill>
                <a:latin typeface="Georgia" pitchFamily="18" charset="0"/>
              </a:rPr>
              <a:t>Aplicaciones Industriales De Los Gases Y Su Función Vital En Los Seres Vivos. </a:t>
            </a:r>
          </a:p>
          <a:p>
            <a:pPr algn="just"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Fecha de entrega : 13 de agosto</a:t>
            </a:r>
          </a:p>
          <a:p>
            <a:pPr algn="just">
              <a:buNone/>
            </a:pPr>
            <a:endParaRPr lang="en-US" dirty="0" smtClean="0">
              <a:solidFill>
                <a:srgbClr val="4D626C"/>
              </a:solidFill>
              <a:latin typeface="Georgia" pitchFamily="18" charset="0"/>
            </a:endParaRPr>
          </a:p>
          <a:p>
            <a:pPr marL="514350" lvl="0" indent="-514350">
              <a:lnSpc>
                <a:spcPct val="95000"/>
              </a:lnSpc>
              <a:spcBef>
                <a:spcPct val="0"/>
              </a:spcBef>
              <a:buNone/>
              <a:defRPr/>
            </a:pPr>
            <a:r>
              <a:rPr lang="es-CO" sz="2000" i="1" dirty="0" smtClean="0">
                <a:solidFill>
                  <a:srgbClr val="FF0000"/>
                </a:solidFill>
              </a:rPr>
              <a:t>Nota </a:t>
            </a:r>
            <a:r>
              <a:rPr lang="es-CO" sz="2000" i="1" dirty="0">
                <a:solidFill>
                  <a:srgbClr val="FF0000"/>
                </a:solidFill>
              </a:rPr>
              <a:t>: </a:t>
            </a:r>
            <a:r>
              <a:rPr lang="es-CO" sz="2000" i="1" dirty="0" smtClean="0">
                <a:solidFill>
                  <a:srgbClr val="FF0000"/>
                </a:solidFill>
              </a:rPr>
              <a:t>    No </a:t>
            </a:r>
            <a:r>
              <a:rPr lang="es-CO" sz="2000" i="1" dirty="0">
                <a:solidFill>
                  <a:srgbClr val="FF0000"/>
                </a:solidFill>
              </a:rPr>
              <a:t>se tendrán en cuenta aquellos  trabajos :</a:t>
            </a:r>
          </a:p>
          <a:p>
            <a:pPr marL="457200" lvl="0" indent="-457200">
              <a:defRPr/>
            </a:pPr>
            <a:r>
              <a:rPr lang="es-CO" sz="2000" i="1" dirty="0">
                <a:solidFill>
                  <a:srgbClr val="FF0000"/>
                </a:solidFill>
              </a:rPr>
              <a:t>Presentados fuera de fecha </a:t>
            </a:r>
          </a:p>
          <a:p>
            <a:pPr marL="457200" lvl="0" indent="-457200">
              <a:defRPr/>
            </a:pPr>
            <a:r>
              <a:rPr lang="es-CO" sz="2000" i="1" dirty="0" smtClean="0">
                <a:solidFill>
                  <a:srgbClr val="FF0000"/>
                </a:solidFill>
              </a:rPr>
              <a:t> </a:t>
            </a:r>
            <a:r>
              <a:rPr lang="es-CO" sz="2000" i="1" dirty="0">
                <a:solidFill>
                  <a:srgbClr val="FF0000"/>
                </a:solidFill>
              </a:rPr>
              <a:t>Copias idénticas de contenidos</a:t>
            </a:r>
          </a:p>
          <a:p>
            <a:pPr marL="457200" lvl="0" indent="-457200">
              <a:defRPr/>
            </a:pPr>
            <a:r>
              <a:rPr lang="es-CO" sz="2000" i="1" dirty="0">
                <a:solidFill>
                  <a:srgbClr val="FF0000"/>
                </a:solidFill>
              </a:rPr>
              <a:t>Sin referencias </a:t>
            </a:r>
            <a:r>
              <a:rPr lang="es-CO" sz="2000" i="1" dirty="0" smtClean="0">
                <a:solidFill>
                  <a:srgbClr val="FF0000"/>
                </a:solidFill>
              </a:rPr>
              <a:t>bibliográficas </a:t>
            </a:r>
            <a:r>
              <a:rPr lang="es-CO" sz="2000" i="1" dirty="0">
                <a:solidFill>
                  <a:srgbClr val="FF0000"/>
                </a:solidFill>
              </a:rPr>
              <a:t>o cibergráficas</a:t>
            </a:r>
          </a:p>
          <a:p>
            <a:pPr algn="just">
              <a:buNone/>
            </a:pPr>
            <a:endParaRPr lang="es-ES_tradnl" b="1" i="1" dirty="0"/>
          </a:p>
        </p:txBody>
      </p:sp>
      <p:pic>
        <p:nvPicPr>
          <p:cNvPr id="8195" name="Picture 3" descr="D:\Martha C\Mis imágenes\Mis imágenes\Actividades\Imagenes\20071117003853-computad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578" y="5024446"/>
            <a:ext cx="2448641" cy="21621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2.  Realiza la autoevaluación de las Pág. 233, 234 y 235. Pega las fotocopias resueltas en tu cuaderno</a:t>
            </a:r>
            <a:r>
              <a:rPr lang="en-US" dirty="0">
                <a:solidFill>
                  <a:srgbClr val="4D626C"/>
                </a:solidFill>
                <a:latin typeface="Georgia" pitchFamily="18" charset="0"/>
              </a:rPr>
              <a:t>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y espera su revisión.</a:t>
            </a:r>
            <a:endParaRPr lang="es-ES_tradnl" dirty="0"/>
          </a:p>
        </p:txBody>
      </p:sp>
      <p:pic>
        <p:nvPicPr>
          <p:cNvPr id="6146" name="Picture 2" descr="D:\Martha C\Mis imágenes\Mis imágenes\Actividades\Imagenes\CERTAM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4446" y="3810000"/>
            <a:ext cx="2981325" cy="3009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>
          <a:xfrm>
            <a:off x="762000" y="1666860"/>
            <a:ext cx="8636000" cy="510700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Ya estas listo para la Evaluación teórica!. </a:t>
            </a:r>
          </a:p>
          <a:p>
            <a:pPr>
              <a:buNone/>
            </a:pPr>
            <a:endParaRPr lang="en-US" dirty="0">
              <a:solidFill>
                <a:srgbClr val="4D626C"/>
              </a:solidFill>
              <a:latin typeface="Georgia" pitchFamily="18" charset="0"/>
            </a:endParaRPr>
          </a:p>
          <a:p>
            <a:pPr>
              <a:buNone/>
            </a:pPr>
            <a:r>
              <a:rPr lang="es-CO" dirty="0" smtClean="0"/>
              <a:t>Refuerza lo que consideres necesario a tiempo!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r>
              <a:rPr lang="es-CO" dirty="0" smtClean="0"/>
              <a:t>Recuerda que hace parte de un 40%</a:t>
            </a:r>
            <a:endParaRPr lang="es-ES_tradnl" dirty="0"/>
          </a:p>
        </p:txBody>
      </p:sp>
      <p:pic>
        <p:nvPicPr>
          <p:cNvPr id="7170" name="Picture 2" descr="D:\Martha C\Mis imágenes\Mis imágenes\Actividades\Imagenes\Imagen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6" y="3990972"/>
            <a:ext cx="3629028" cy="3629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44" y="0"/>
            <a:ext cx="8636000" cy="1271588"/>
          </a:xfrm>
        </p:spPr>
        <p:txBody>
          <a:bodyPr/>
          <a:lstStyle/>
          <a:p>
            <a:r>
              <a:rPr lang="es-CO" dirty="0" smtClean="0"/>
              <a:t>CIBERGRAFÍA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952480"/>
            <a:ext cx="8636000" cy="5821383"/>
          </a:xfrm>
        </p:spPr>
        <p:txBody>
          <a:bodyPr/>
          <a:lstStyle/>
          <a:p>
            <a:pPr>
              <a:buNone/>
            </a:pPr>
            <a:r>
              <a:rPr lang="es-ES_tradnl" u="sng" dirty="0" smtClean="0">
                <a:hlinkClick r:id="rId2"/>
              </a:rPr>
              <a:t>Espacios interactivos sobre gases : </a:t>
            </a:r>
            <a:r>
              <a:rPr lang="es-ES_tradnl" dirty="0" smtClean="0">
                <a:hlinkClick r:id="rId2"/>
              </a:rPr>
              <a:t>http://personal.telefonica.terra.es/web/jpc/gases/lab_boyle.html</a:t>
            </a:r>
            <a:endParaRPr lang="es-ES_tradnl" dirty="0" smtClean="0"/>
          </a:p>
          <a:p>
            <a:r>
              <a:rPr lang="es-ES_tradnl" dirty="0" smtClean="0">
                <a:hlinkClick r:id="rId3"/>
              </a:rPr>
              <a:t>http://www.educaplus.org/gases/index.html</a:t>
            </a:r>
            <a:endParaRPr lang="es-ES_tradnl" dirty="0" smtClean="0"/>
          </a:p>
          <a:p>
            <a:r>
              <a:rPr lang="es-ES_tradnl" dirty="0" smtClean="0">
                <a:hlinkClick r:id="rId4"/>
              </a:rPr>
              <a:t>http://fisicayquimicaenflash.es/swf/quimica/leyes_ponderales/gases.swf</a:t>
            </a:r>
            <a:endParaRPr lang="es-ES_tradnl" dirty="0" smtClean="0"/>
          </a:p>
          <a:p>
            <a:r>
              <a:rPr lang="es-ES_tradnl" dirty="0" smtClean="0">
                <a:hlinkClick r:id="rId5"/>
              </a:rPr>
              <a:t>http://www.iesalandalus.com/joomla3/images/stories/FisicayQuimica/flash/fq3eso/mov_gas.swf</a:t>
            </a:r>
            <a:endParaRPr lang="es-ES_tradnl" dirty="0" smtClean="0"/>
          </a:p>
          <a:p>
            <a:r>
              <a:rPr lang="es-ES_tradnl" dirty="0" smtClean="0">
                <a:hlinkClick r:id="rId6"/>
              </a:rPr>
              <a:t>http://www.iesaguilarycano.com/dpto/fyq/LG/L0.html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44" y="0"/>
            <a:ext cx="8636000" cy="1271588"/>
          </a:xfrm>
        </p:spPr>
        <p:txBody>
          <a:bodyPr/>
          <a:lstStyle/>
          <a:p>
            <a:r>
              <a:rPr lang="es-CO" dirty="0" smtClean="0"/>
              <a:t>CIBERGRAFÍA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952480"/>
            <a:ext cx="8636000" cy="5821383"/>
          </a:xfrm>
        </p:spPr>
        <p:txBody>
          <a:bodyPr/>
          <a:lstStyle/>
          <a:p>
            <a:pPr>
              <a:buNone/>
            </a:pPr>
            <a:r>
              <a:rPr lang="es-ES_tradnl" u="sng" dirty="0" smtClean="0">
                <a:hlinkClick r:id="rId2"/>
              </a:rPr>
              <a:t>Espacios interactivos sobre gases : </a:t>
            </a:r>
            <a:r>
              <a:rPr lang="es-ES_tradnl" u="sng" dirty="0" smtClean="0">
                <a:hlinkClick r:id="rId2"/>
              </a:rPr>
              <a:t>http://</a:t>
            </a:r>
            <a:r>
              <a:rPr lang="es-ES_tradnl" u="sng" dirty="0" smtClean="0">
                <a:hlinkClick r:id="rId2"/>
              </a:rPr>
              <a:t>web.educastur.princast.es/proyectos/fisquiweb/Videos/Gases/index.htm</a:t>
            </a:r>
            <a:endParaRPr lang="es-ES_tradnl" dirty="0" smtClean="0"/>
          </a:p>
          <a:p>
            <a:r>
              <a:rPr lang="es-ES_tradnl" smtClean="0">
                <a:hlinkClick r:id="rId3"/>
              </a:rPr>
              <a:t>http</a:t>
            </a:r>
            <a:r>
              <a:rPr lang="es-ES_tradnl" smtClean="0">
                <a:hlinkClick r:id="rId3"/>
              </a:rPr>
              <a:t>://</a:t>
            </a:r>
            <a:r>
              <a:rPr lang="es-ES_tradnl" smtClean="0">
                <a:hlinkClick r:id="rId3"/>
              </a:rPr>
              <a:t>web.educastur.princast.es/proyectos/fisquiweb/Cuestionarios/gases3.htm</a:t>
            </a:r>
            <a:endParaRPr lang="es-ES_tradnl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64" y="1166794"/>
            <a:ext cx="5461008" cy="12715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>
          <a:xfrm>
            <a:off x="4151306" y="2952744"/>
            <a:ext cx="5318132" cy="218122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2.  Realiza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en tu cuaderno un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ensayo sobre el contexto histórico del </a:t>
            </a:r>
            <a:r>
              <a:rPr lang="en-US" dirty="0" err="1" smtClean="0">
                <a:solidFill>
                  <a:srgbClr val="4D626C"/>
                </a:solidFill>
                <a:latin typeface="Georgia" pitchFamily="18" charset="0"/>
              </a:rPr>
              <a:t>tema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 . Pág. 209-210</a:t>
            </a:r>
            <a:endParaRPr lang="es-ES_tradnl" dirty="0"/>
          </a:p>
        </p:txBody>
      </p:sp>
      <p:pic>
        <p:nvPicPr>
          <p:cNvPr id="9" name="8 Imagen" descr="estudia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642092">
            <a:off x="766781" y="1710045"/>
            <a:ext cx="2603922" cy="26288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38100"/>
            <a:ext cx="5000628" cy="66672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508000" y="1023918"/>
            <a:ext cx="4489450" cy="5783283"/>
          </a:xfrm>
        </p:spPr>
        <p:txBody>
          <a:bodyPr lIns="0" tIns="0" rIns="0" bIns="0"/>
          <a:lstStyle/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>
                <a:solidFill>
                  <a:srgbClr val="4D626C"/>
                </a:solidFill>
                <a:latin typeface="Georgia" pitchFamily="18" charset="0"/>
              </a:rPr>
              <a:t>1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. Define los siguientes términos</a:t>
            </a:r>
          </a:p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 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Fuerzas Intermoleculares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Polaridad de las moléculas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Solubilidad de las sustancias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Cambios de fases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Condensación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Solidificación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Punto de fusión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Punto de ebullición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Diagrama de Fase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Teoría cinética de los gases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Presión atmosférica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Leyes de los gases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Dilatación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Compresión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Volatilidad</a:t>
            </a:r>
          </a:p>
          <a:p>
            <a:pPr marL="914400" lvl="1" indent="-514350">
              <a:lnSpc>
                <a:spcPct val="95000"/>
              </a:lnSpc>
              <a:spcBef>
                <a:spcPct val="0"/>
              </a:spcBef>
              <a:buFont typeface="+mj-lt"/>
              <a:buAutoNum type="alphaLcPeriod"/>
            </a:pPr>
            <a:endParaRPr lang="en-US" dirty="0" smtClean="0">
              <a:solidFill>
                <a:srgbClr val="4D626C"/>
              </a:solidFill>
              <a:latin typeface="Georgia" pitchFamily="18" charset="0"/>
            </a:endParaRPr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4865687" y="309538"/>
            <a:ext cx="4929222" cy="6497663"/>
          </a:xfrm>
        </p:spPr>
        <p:txBody>
          <a:bodyPr/>
          <a:lstStyle/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>
                <a:solidFill>
                  <a:srgbClr val="4D626C"/>
                </a:solidFill>
                <a:latin typeface="Georgia" pitchFamily="18" charset="0"/>
              </a:rPr>
              <a:t>2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. Define los siguientes términos 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Viscosidad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Tensión superficial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Evaporación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Presión de vapor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Sólidos cristalinos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Sólidos amorfos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s-CO" dirty="0" smtClean="0"/>
              <a:t>Estructuras cristalinas</a:t>
            </a:r>
            <a:endParaRPr lang="es-CO" sz="2800" dirty="0" smtClean="0"/>
          </a:p>
          <a:p>
            <a:pPr marL="457200" indent="-457200">
              <a:buNone/>
            </a:pPr>
            <a:endParaRPr lang="es-CO" dirty="0" smtClean="0"/>
          </a:p>
          <a:p>
            <a:pPr marL="457200" indent="-457200">
              <a:buNone/>
            </a:pPr>
            <a:r>
              <a:rPr lang="es-CO" dirty="0"/>
              <a:t>3</a:t>
            </a:r>
            <a:r>
              <a:rPr lang="es-CO" dirty="0" smtClean="0"/>
              <a:t>. Elabora una presentación de diapositivas con el contenido  de estas actividades , ilústralas adecuadamente  y envíalas por e-mail.  </a:t>
            </a:r>
            <a:r>
              <a:rPr lang="es-CO" dirty="0" smtClean="0">
                <a:hlinkClick r:id="rId2"/>
              </a:rPr>
              <a:t>inealpa74@gmail.com</a:t>
            </a:r>
            <a:r>
              <a:rPr lang="es-CO" dirty="0" smtClean="0"/>
              <a:t> hasta el 30 de Julio.</a:t>
            </a:r>
          </a:p>
          <a:p>
            <a:pPr marL="457200" indent="-457200">
              <a:buNone/>
            </a:pPr>
            <a:endParaRPr lang="es-ES_tradnl" dirty="0"/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 bwMode="auto">
          <a:xfrm>
            <a:off x="650844" y="6096016"/>
            <a:ext cx="9296465" cy="86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 : </a:t>
            </a: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se tendrán en cuenta aquellos  trabajos 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Presentados fuera de fecha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s-CO" sz="2000" b="1" kern="0" dirty="0">
              <a:solidFill>
                <a:srgbClr val="FF0000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CO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Copias idénticas de contenidos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 referencias </a:t>
            </a: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bibliográficas </a:t>
            </a:r>
            <a:r>
              <a:rPr kumimoji="0" lang="es-CO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cibergráficas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D:\Martha C\Mis imágenes\Mis imágenes\Actividades\NTRTPDCA4HF2CFCA83GTZCCAZIUNQQCAOA1XKCCA33746RCASB03I9CAB5PH6ZCAXL0TRBCAU3QRX6CA7U09XGCAQJ87GACA17SXZECAR8A2AGCAEWHA5SCAEN2545CAKUPZ1YCA7HW43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16860" y="809604"/>
            <a:ext cx="2143140" cy="21464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51042" y="738166"/>
            <a:ext cx="5000628" cy="66672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508000" y="2595554"/>
            <a:ext cx="8858280" cy="4211647"/>
          </a:xfrm>
        </p:spPr>
        <p:txBody>
          <a:bodyPr lIns="0" tIns="0" rIns="0" bIns="0"/>
          <a:lstStyle/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>
                <a:solidFill>
                  <a:srgbClr val="4D626C"/>
                </a:solidFill>
                <a:latin typeface="Georgia" pitchFamily="18" charset="0"/>
              </a:rPr>
              <a:t>1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. Realiza una consulta bibliográfica  y consígnala en tu cuaderno de apuntes sobre las definición y propiedades de los </a:t>
            </a:r>
            <a:r>
              <a:rPr lang="en-US" u="sng" dirty="0" smtClean="0">
                <a:solidFill>
                  <a:srgbClr val="4D626C"/>
                </a:solidFill>
                <a:latin typeface="Georgia" pitchFamily="18" charset="0"/>
              </a:rPr>
              <a:t>Gases,  Líquidos y  Sólidos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.</a:t>
            </a:r>
          </a:p>
          <a:p>
            <a:pPr marL="514350" indent="-51435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 bwMode="auto">
          <a:xfrm>
            <a:off x="650844" y="6096016"/>
            <a:ext cx="9296465" cy="86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9 Marcador de contenido" descr="Imagen1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20516773">
            <a:off x="6404801" y="3957626"/>
            <a:ext cx="2277273" cy="253365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VARIABLES QUE DETERMINAN EL COMPORTAMIENTO DE LOS GASES</a:t>
            </a:r>
            <a:endParaRPr lang="es-ES_tradnl" sz="36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8532842" cy="4573588"/>
          </a:xfrm>
        </p:spPr>
        <p:txBody>
          <a:bodyPr/>
          <a:lstStyle/>
          <a:p>
            <a:r>
              <a:rPr lang="es-ES_tradnl" sz="3600" dirty="0" smtClean="0"/>
              <a:t>Número de partículas del gas presente (n)</a:t>
            </a:r>
          </a:p>
          <a:p>
            <a:r>
              <a:rPr lang="es-ES_tradnl" sz="3600" dirty="0" smtClean="0"/>
              <a:t>Temperatura del gas (T)</a:t>
            </a:r>
          </a:p>
          <a:p>
            <a:r>
              <a:rPr lang="es-ES_tradnl" sz="3600" dirty="0" smtClean="0"/>
              <a:t>Presión del gas (P)</a:t>
            </a:r>
          </a:p>
          <a:p>
            <a:r>
              <a:rPr lang="es-ES_tradnl" sz="3600" dirty="0" smtClean="0"/>
              <a:t>Volumen de la muestra del gas (V)</a:t>
            </a:r>
            <a:endParaRPr lang="es-ES_tradnl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4" y="1381108"/>
            <a:ext cx="4505852" cy="5715040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314" y="1309670"/>
            <a:ext cx="414340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099" y="1008945"/>
            <a:ext cx="4543777" cy="5217583"/>
          </a:xfrm>
          <a:prstGeom prst="rect">
            <a:avLst/>
          </a:prstGeom>
          <a:noFill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6847" y="881042"/>
            <a:ext cx="4623153" cy="574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09" y="1166793"/>
            <a:ext cx="4712229" cy="5483067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80" y="1809736"/>
            <a:ext cx="3854973" cy="3301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RBUJASppt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BURBUJASppt</Template>
  <TotalTime>559</TotalTime>
  <Words>482</Words>
  <Application>Microsoft Office PowerPoint</Application>
  <PresentationFormat>Personalizado</PresentationFormat>
  <Paragraphs>84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BURBUJASppt</vt:lpstr>
      <vt:lpstr>GASES,LIQUIDOS Y SOLIDOS  </vt:lpstr>
      <vt:lpstr> ACTIVIDADES</vt:lpstr>
      <vt:lpstr> ACTIVIDADES</vt:lpstr>
      <vt:lpstr> ACTIVIDADES</vt:lpstr>
      <vt:lpstr> ACTIVIDADES</vt:lpstr>
      <vt:lpstr>VARIABLES QUE DETERMINAN EL COMPORTAMIENTO DE LOS GASES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 Leyes de los Gases</vt:lpstr>
      <vt:lpstr>Diapositiva 18</vt:lpstr>
      <vt:lpstr>Diapositiva 19</vt:lpstr>
      <vt:lpstr>Diapositiva 20</vt:lpstr>
      <vt:lpstr>Diapositiva 21</vt:lpstr>
      <vt:lpstr>Diapositiva 22</vt:lpstr>
      <vt:lpstr> ACTIVIDADES</vt:lpstr>
      <vt:lpstr> ACTIVIDADES</vt:lpstr>
      <vt:lpstr> ACTIVIDADES</vt:lpstr>
      <vt:lpstr>CIBERGRAFÍA</vt:lpstr>
      <vt:lpstr>CIBERGRAFÍA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Martha C</dc:creator>
  <cp:lastModifiedBy>Martha C</cp:lastModifiedBy>
  <cp:revision>70</cp:revision>
  <dcterms:created xsi:type="dcterms:W3CDTF">2010-07-07T10:03:52Z</dcterms:created>
  <dcterms:modified xsi:type="dcterms:W3CDTF">2010-07-14T13:44:19Z</dcterms:modified>
</cp:coreProperties>
</file>