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6"/>
  </p:notesMasterIdLst>
  <p:handoutMasterIdLst>
    <p:handoutMasterId r:id="rId27"/>
  </p:handoutMasterIdLst>
  <p:sldIdLst>
    <p:sldId id="321" r:id="rId2"/>
    <p:sldId id="290" r:id="rId3"/>
    <p:sldId id="303" r:id="rId4"/>
    <p:sldId id="318" r:id="rId5"/>
    <p:sldId id="319" r:id="rId6"/>
    <p:sldId id="291" r:id="rId7"/>
    <p:sldId id="292" r:id="rId8"/>
    <p:sldId id="305" r:id="rId9"/>
    <p:sldId id="311" r:id="rId10"/>
    <p:sldId id="324" r:id="rId11"/>
    <p:sldId id="304" r:id="rId12"/>
    <p:sldId id="310" r:id="rId13"/>
    <p:sldId id="325" r:id="rId14"/>
    <p:sldId id="312" r:id="rId15"/>
    <p:sldId id="320" r:id="rId16"/>
    <p:sldId id="314" r:id="rId17"/>
    <p:sldId id="326" r:id="rId18"/>
    <p:sldId id="299" r:id="rId19"/>
    <p:sldId id="309" r:id="rId20"/>
    <p:sldId id="302" r:id="rId21"/>
    <p:sldId id="308" r:id="rId22"/>
    <p:sldId id="327" r:id="rId23"/>
    <p:sldId id="322" r:id="rId24"/>
    <p:sldId id="323" r:id="rId25"/>
  </p:sldIdLst>
  <p:sldSz cx="9144000" cy="6858000" type="screen4x3"/>
  <p:notesSz cx="6854825" cy="9750425"/>
  <p:defaultTextStyle>
    <a:defPPr>
      <a:defRPr lang="en-US"/>
    </a:defPPr>
    <a:lvl1pPr algn="l" rtl="0" fontAlgn="base">
      <a:spcBef>
        <a:spcPct val="0"/>
      </a:spcBef>
      <a:spcAft>
        <a:spcPct val="0"/>
      </a:spcAft>
      <a:defRPr kern="1200">
        <a:solidFill>
          <a:schemeClr val="tx2"/>
        </a:solidFill>
        <a:latin typeface="Arial" pitchFamily="34" charset="0"/>
        <a:ea typeface="+mn-ea"/>
        <a:cs typeface="+mn-cs"/>
      </a:defRPr>
    </a:lvl1pPr>
    <a:lvl2pPr marL="457200" algn="l" rtl="0" fontAlgn="base">
      <a:spcBef>
        <a:spcPct val="0"/>
      </a:spcBef>
      <a:spcAft>
        <a:spcPct val="0"/>
      </a:spcAft>
      <a:defRPr kern="1200">
        <a:solidFill>
          <a:schemeClr val="tx2"/>
        </a:solidFill>
        <a:latin typeface="Arial" pitchFamily="34" charset="0"/>
        <a:ea typeface="+mn-ea"/>
        <a:cs typeface="+mn-cs"/>
      </a:defRPr>
    </a:lvl2pPr>
    <a:lvl3pPr marL="914400" algn="l" rtl="0" fontAlgn="base">
      <a:spcBef>
        <a:spcPct val="0"/>
      </a:spcBef>
      <a:spcAft>
        <a:spcPct val="0"/>
      </a:spcAft>
      <a:defRPr kern="1200">
        <a:solidFill>
          <a:schemeClr val="tx2"/>
        </a:solidFill>
        <a:latin typeface="Arial" pitchFamily="34" charset="0"/>
        <a:ea typeface="+mn-ea"/>
        <a:cs typeface="+mn-cs"/>
      </a:defRPr>
    </a:lvl3pPr>
    <a:lvl4pPr marL="1371600" algn="l" rtl="0" fontAlgn="base">
      <a:spcBef>
        <a:spcPct val="0"/>
      </a:spcBef>
      <a:spcAft>
        <a:spcPct val="0"/>
      </a:spcAft>
      <a:defRPr kern="1200">
        <a:solidFill>
          <a:schemeClr val="tx2"/>
        </a:solidFill>
        <a:latin typeface="Arial" pitchFamily="34" charset="0"/>
        <a:ea typeface="+mn-ea"/>
        <a:cs typeface="+mn-cs"/>
      </a:defRPr>
    </a:lvl4pPr>
    <a:lvl5pPr marL="1828800" algn="l" rtl="0" fontAlgn="base">
      <a:spcBef>
        <a:spcPct val="0"/>
      </a:spcBef>
      <a:spcAft>
        <a:spcPct val="0"/>
      </a:spcAft>
      <a:defRPr kern="1200">
        <a:solidFill>
          <a:schemeClr val="tx2"/>
        </a:solidFill>
        <a:latin typeface="Arial" pitchFamily="34" charset="0"/>
        <a:ea typeface="+mn-ea"/>
        <a:cs typeface="+mn-cs"/>
      </a:defRPr>
    </a:lvl5pPr>
    <a:lvl6pPr marL="2286000" algn="l" defTabSz="914400" rtl="0" eaLnBrk="1" latinLnBrk="0" hangingPunct="1">
      <a:defRPr kern="1200">
        <a:solidFill>
          <a:schemeClr val="tx2"/>
        </a:solidFill>
        <a:latin typeface="Arial" pitchFamily="34" charset="0"/>
        <a:ea typeface="+mn-ea"/>
        <a:cs typeface="+mn-cs"/>
      </a:defRPr>
    </a:lvl6pPr>
    <a:lvl7pPr marL="2743200" algn="l" defTabSz="914400" rtl="0" eaLnBrk="1" latinLnBrk="0" hangingPunct="1">
      <a:defRPr kern="1200">
        <a:solidFill>
          <a:schemeClr val="tx2"/>
        </a:solidFill>
        <a:latin typeface="Arial" pitchFamily="34" charset="0"/>
        <a:ea typeface="+mn-ea"/>
        <a:cs typeface="+mn-cs"/>
      </a:defRPr>
    </a:lvl7pPr>
    <a:lvl8pPr marL="3200400" algn="l" defTabSz="914400" rtl="0" eaLnBrk="1" latinLnBrk="0" hangingPunct="1">
      <a:defRPr kern="1200">
        <a:solidFill>
          <a:schemeClr val="tx2"/>
        </a:solidFill>
        <a:latin typeface="Arial" pitchFamily="34" charset="0"/>
        <a:ea typeface="+mn-ea"/>
        <a:cs typeface="+mn-cs"/>
      </a:defRPr>
    </a:lvl8pPr>
    <a:lvl9pPr marL="3657600" algn="l" defTabSz="914400" rtl="0" eaLnBrk="1" latinLnBrk="0" hangingPunct="1">
      <a:defRPr kern="1200">
        <a:solidFill>
          <a:schemeClr val="tx2"/>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000066"/>
    <a:srgbClr val="FF0000"/>
    <a:srgbClr val="6699FF"/>
    <a:srgbClr val="9999FF"/>
    <a:srgbClr val="6666FF"/>
    <a:srgbClr val="DDDDDD"/>
    <a:srgbClr val="CC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2" autoAdjust="0"/>
    <p:restoredTop sz="81736" autoAdjust="0"/>
  </p:normalViewPr>
  <p:slideViewPr>
    <p:cSldViewPr>
      <p:cViewPr>
        <p:scale>
          <a:sx n="66" d="100"/>
          <a:sy n="66" d="100"/>
        </p:scale>
        <p:origin x="-726" y="-30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732"/>
    </p:cViewPr>
  </p:sorterViewPr>
  <p:notesViewPr>
    <p:cSldViewPr>
      <p:cViewPr varScale="1">
        <p:scale>
          <a:sx n="47" d="100"/>
          <a:sy n="47" d="100"/>
        </p:scale>
        <p:origin x="-1272" y="-102"/>
      </p:cViewPr>
      <p:guideLst>
        <p:guide orient="horz" pos="3071"/>
        <p:guide pos="215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bwMode="auto">
          <a:xfrm>
            <a:off x="0" y="0"/>
            <a:ext cx="2970213"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mic Sans MS" pitchFamily="66" charset="0"/>
              </a:defRPr>
            </a:lvl1pPr>
          </a:lstStyle>
          <a:p>
            <a:endParaRPr lang="es-ES"/>
          </a:p>
        </p:txBody>
      </p:sp>
      <p:sp>
        <p:nvSpPr>
          <p:cNvPr id="216067" name="Rectangle 3"/>
          <p:cNvSpPr>
            <a:spLocks noGrp="1" noChangeArrowheads="1"/>
          </p:cNvSpPr>
          <p:nvPr>
            <p:ph type="dt" sz="quarter" idx="1"/>
          </p:nvPr>
        </p:nvSpPr>
        <p:spPr bwMode="auto">
          <a:xfrm>
            <a:off x="3884613" y="0"/>
            <a:ext cx="2970212"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mic Sans MS" pitchFamily="66" charset="0"/>
              </a:defRPr>
            </a:lvl1pPr>
          </a:lstStyle>
          <a:p>
            <a:endParaRPr lang="es-ES"/>
          </a:p>
        </p:txBody>
      </p:sp>
      <p:sp>
        <p:nvSpPr>
          <p:cNvPr id="216068" name="Rectangle 4"/>
          <p:cNvSpPr>
            <a:spLocks noGrp="1" noChangeArrowheads="1"/>
          </p:cNvSpPr>
          <p:nvPr>
            <p:ph type="ftr" sz="quarter" idx="2"/>
          </p:nvPr>
        </p:nvSpPr>
        <p:spPr bwMode="auto">
          <a:xfrm>
            <a:off x="0" y="9263063"/>
            <a:ext cx="2970213"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mic Sans MS" pitchFamily="66" charset="0"/>
              </a:defRPr>
            </a:lvl1pPr>
          </a:lstStyle>
          <a:p>
            <a:endParaRPr lang="es-ES"/>
          </a:p>
        </p:txBody>
      </p:sp>
      <p:sp>
        <p:nvSpPr>
          <p:cNvPr id="216069" name="Rectangle 5"/>
          <p:cNvSpPr>
            <a:spLocks noGrp="1" noChangeArrowheads="1"/>
          </p:cNvSpPr>
          <p:nvPr>
            <p:ph type="sldNum" sz="quarter" idx="3"/>
          </p:nvPr>
        </p:nvSpPr>
        <p:spPr bwMode="auto">
          <a:xfrm>
            <a:off x="3884613" y="9263063"/>
            <a:ext cx="2970212"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mic Sans MS" pitchFamily="66" charset="0"/>
              </a:defRPr>
            </a:lvl1pPr>
          </a:lstStyle>
          <a:p>
            <a:fld id="{88A18F1C-4534-42AA-A80B-AD9F3E8F6AEF}" type="slidenum">
              <a:rPr lang="es-ES"/>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2970213"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mic Sans MS" pitchFamily="66" charset="0"/>
              </a:defRPr>
            </a:lvl1pPr>
          </a:lstStyle>
          <a:p>
            <a:endParaRPr lang="es-ES"/>
          </a:p>
        </p:txBody>
      </p:sp>
      <p:sp>
        <p:nvSpPr>
          <p:cNvPr id="145411" name="Rectangle 3"/>
          <p:cNvSpPr>
            <a:spLocks noGrp="1" noChangeArrowheads="1"/>
          </p:cNvSpPr>
          <p:nvPr>
            <p:ph type="dt" idx="1"/>
          </p:nvPr>
        </p:nvSpPr>
        <p:spPr bwMode="auto">
          <a:xfrm>
            <a:off x="3884613" y="0"/>
            <a:ext cx="2970212"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mic Sans MS" pitchFamily="66" charset="0"/>
              </a:defRPr>
            </a:lvl1pPr>
          </a:lstStyle>
          <a:p>
            <a:endParaRPr lang="es-ES"/>
          </a:p>
        </p:txBody>
      </p:sp>
      <p:sp>
        <p:nvSpPr>
          <p:cNvPr id="145412" name="Rectangle 4"/>
          <p:cNvSpPr>
            <a:spLocks noChangeArrowheads="1" noTextEdit="1"/>
          </p:cNvSpPr>
          <p:nvPr>
            <p:ph type="sldImg" idx="2"/>
          </p:nvPr>
        </p:nvSpPr>
        <p:spPr bwMode="auto">
          <a:xfrm>
            <a:off x="990600" y="731838"/>
            <a:ext cx="4875213" cy="3656012"/>
          </a:xfrm>
          <a:prstGeom prst="rect">
            <a:avLst/>
          </a:prstGeom>
          <a:noFill/>
          <a:ln w="9525">
            <a:solidFill>
              <a:srgbClr val="000000"/>
            </a:solidFill>
            <a:miter lim="800000"/>
            <a:headEnd/>
            <a:tailEnd/>
          </a:ln>
          <a:effectLst/>
        </p:spPr>
      </p:sp>
      <p:sp>
        <p:nvSpPr>
          <p:cNvPr id="145413" name="Rectangle 5"/>
          <p:cNvSpPr>
            <a:spLocks noGrp="1" noChangeArrowheads="1"/>
          </p:cNvSpPr>
          <p:nvPr>
            <p:ph type="body" sz="quarter" idx="3"/>
          </p:nvPr>
        </p:nvSpPr>
        <p:spPr bwMode="auto">
          <a:xfrm>
            <a:off x="914400" y="4630738"/>
            <a:ext cx="5026025" cy="4387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45414" name="Rectangle 6"/>
          <p:cNvSpPr>
            <a:spLocks noGrp="1" noChangeArrowheads="1"/>
          </p:cNvSpPr>
          <p:nvPr>
            <p:ph type="ftr" sz="quarter" idx="4"/>
          </p:nvPr>
        </p:nvSpPr>
        <p:spPr bwMode="auto">
          <a:xfrm>
            <a:off x="0" y="9263063"/>
            <a:ext cx="2970213"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mic Sans MS" pitchFamily="66" charset="0"/>
              </a:defRPr>
            </a:lvl1pPr>
          </a:lstStyle>
          <a:p>
            <a:endParaRPr lang="es-ES"/>
          </a:p>
        </p:txBody>
      </p:sp>
      <p:sp>
        <p:nvSpPr>
          <p:cNvPr id="145415" name="Rectangle 7"/>
          <p:cNvSpPr>
            <a:spLocks noGrp="1" noChangeArrowheads="1"/>
          </p:cNvSpPr>
          <p:nvPr>
            <p:ph type="sldNum" sz="quarter" idx="5"/>
          </p:nvPr>
        </p:nvSpPr>
        <p:spPr bwMode="auto">
          <a:xfrm>
            <a:off x="3884613" y="9263063"/>
            <a:ext cx="2970212"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mic Sans MS" pitchFamily="66" charset="0"/>
              </a:defRPr>
            </a:lvl1pPr>
          </a:lstStyle>
          <a:p>
            <a:fld id="{4D1B3342-9F58-4DBB-883C-B13A2F0A28B1}"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itchFamily="34" charset="0"/>
        <a:ea typeface="+mn-ea"/>
        <a:cs typeface="+mn-cs"/>
      </a:defRPr>
    </a:lvl1pPr>
    <a:lvl2pPr marL="457200" algn="l" rtl="0" fontAlgn="base">
      <a:spcBef>
        <a:spcPct val="30000"/>
      </a:spcBef>
      <a:spcAft>
        <a:spcPct val="0"/>
      </a:spcAft>
      <a:defRPr kumimoji="1" sz="1200" kern="1200">
        <a:solidFill>
          <a:schemeClr val="tx1"/>
        </a:solidFill>
        <a:latin typeface="Arial" pitchFamily="34" charset="0"/>
        <a:ea typeface="+mn-ea"/>
        <a:cs typeface="+mn-cs"/>
      </a:defRPr>
    </a:lvl2pPr>
    <a:lvl3pPr marL="914400" algn="l" rtl="0" fontAlgn="base">
      <a:spcBef>
        <a:spcPct val="30000"/>
      </a:spcBef>
      <a:spcAft>
        <a:spcPct val="0"/>
      </a:spcAft>
      <a:defRPr kumimoji="1" sz="1200" kern="1200">
        <a:solidFill>
          <a:schemeClr val="tx1"/>
        </a:solidFill>
        <a:latin typeface="Arial" pitchFamily="34" charset="0"/>
        <a:ea typeface="+mn-ea"/>
        <a:cs typeface="+mn-cs"/>
      </a:defRPr>
    </a:lvl3pPr>
    <a:lvl4pPr marL="1371600" algn="l" rtl="0" fontAlgn="base">
      <a:spcBef>
        <a:spcPct val="30000"/>
      </a:spcBef>
      <a:spcAft>
        <a:spcPct val="0"/>
      </a:spcAft>
      <a:defRPr kumimoji="1" sz="1200" kern="1200">
        <a:solidFill>
          <a:schemeClr val="tx1"/>
        </a:solidFill>
        <a:latin typeface="Arial" pitchFamily="34" charset="0"/>
        <a:ea typeface="+mn-ea"/>
        <a:cs typeface="+mn-cs"/>
      </a:defRPr>
    </a:lvl4pPr>
    <a:lvl5pPr marL="1828800" algn="l" rtl="0" fontAlgn="base">
      <a:spcBef>
        <a:spcPct val="30000"/>
      </a:spcBef>
      <a:spcAft>
        <a:spcPct val="0"/>
      </a:spcAft>
      <a:defRPr kumimoji="1"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1CF517-EBA5-413E-BF72-9224E193E5B0}" type="slidenum">
              <a:rPr lang="es-ES"/>
              <a:pPr/>
              <a:t>1</a:t>
            </a:fld>
            <a:endParaRPr lang="es-ES"/>
          </a:p>
        </p:txBody>
      </p:sp>
      <p:sp>
        <p:nvSpPr>
          <p:cNvPr id="289794" name="Rectangle 2"/>
          <p:cNvSpPr>
            <a:spLocks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86C15E-7628-42DF-B30D-4FBD6FFA985D}" type="slidenum">
              <a:rPr lang="es-ES"/>
              <a:pPr/>
              <a:t>10</a:t>
            </a:fld>
            <a:endParaRPr lang="es-ES"/>
          </a:p>
        </p:txBody>
      </p:sp>
      <p:sp>
        <p:nvSpPr>
          <p:cNvPr id="293890" name="Rectangle 2"/>
          <p:cNvSpPr>
            <a:spLocks noChangeArrowheads="1" noTextEdit="1"/>
          </p:cNvSpPr>
          <p:nvPr>
            <p:ph type="sldImg"/>
          </p:nvPr>
        </p:nvSpPr>
        <p:spPr>
          <a:ln/>
        </p:spPr>
      </p:sp>
      <p:sp>
        <p:nvSpPr>
          <p:cNvPr id="2938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D25FF-0847-4485-BBEC-4ADF57879284}" type="slidenum">
              <a:rPr lang="es-ES"/>
              <a:pPr/>
              <a:t>11</a:t>
            </a:fld>
            <a:endParaRPr lang="es-ES"/>
          </a:p>
        </p:txBody>
      </p:sp>
      <p:sp>
        <p:nvSpPr>
          <p:cNvPr id="272386" name="Rectangle 2"/>
          <p:cNvSpPr>
            <a:spLocks noChangeArrowheads="1" noTextEdit="1"/>
          </p:cNvSpPr>
          <p:nvPr>
            <p:ph type="sldImg"/>
          </p:nvPr>
        </p:nvSpPr>
        <p:spPr>
          <a:xfrm>
            <a:off x="990600" y="266700"/>
            <a:ext cx="4875213" cy="3656013"/>
          </a:xfrm>
          <a:ln/>
        </p:spPr>
      </p:sp>
      <p:sp>
        <p:nvSpPr>
          <p:cNvPr id="272387" name="Rectangle 3"/>
          <p:cNvSpPr>
            <a:spLocks noGrp="1" noChangeArrowheads="1"/>
          </p:cNvSpPr>
          <p:nvPr>
            <p:ph type="body" idx="1"/>
          </p:nvPr>
        </p:nvSpPr>
        <p:spPr>
          <a:xfrm>
            <a:off x="1050925" y="4227513"/>
            <a:ext cx="4889500" cy="5111750"/>
          </a:xfrm>
        </p:spPr>
        <p:txBody>
          <a:bodyPr/>
          <a:lstStyle/>
          <a:p>
            <a:pPr algn="just">
              <a:lnSpc>
                <a:spcPct val="80000"/>
              </a:lnSpc>
            </a:pPr>
            <a:r>
              <a:rPr lang="es-ES_tradnl" sz="700" b="1"/>
              <a:t>Joseph Louis Gay-Lussac (1778-1850)</a:t>
            </a:r>
          </a:p>
          <a:p>
            <a:pPr algn="just">
              <a:lnSpc>
                <a:spcPct val="80000"/>
              </a:lnSpc>
            </a:pPr>
            <a:r>
              <a:rPr lang="es-ES_tradnl" sz="700"/>
              <a:t>Químico y físico francés, nacido el 6 de diciembre de 1778, en Saint-Léonard-de-Noblat, y fallecido el 9 de mayo de 1850, en París.</a:t>
            </a:r>
          </a:p>
          <a:p>
            <a:pPr algn="just">
              <a:lnSpc>
                <a:spcPct val="80000"/>
              </a:lnSpc>
            </a:pPr>
            <a:r>
              <a:rPr lang="es-ES_tradnl" sz="700"/>
              <a:t>Además de ocupar cargos políticos de importancia, Gay-Lussac fue catedrático de Física (a partir de 1808) en la Universidad de la Sorbona, así como catedrático de Química (a partir de 1809) en el Instituto Politécnico de París.</a:t>
            </a:r>
          </a:p>
          <a:p>
            <a:pPr algn="just">
              <a:lnSpc>
                <a:spcPct val="80000"/>
              </a:lnSpc>
            </a:pPr>
            <a:r>
              <a:rPr lang="es-ES_tradnl" sz="700"/>
              <a:t>En 1802 publicó los resultados de sus experimentos que, ahora conocemos como Ley de Gay-Lussac. Esta ley establece, que, a volumen constante, la presión de una masa fija de un gas dado es directamente proporcional a la temperatura Kelvin.</a:t>
            </a:r>
          </a:p>
          <a:p>
            <a:pPr algn="just">
              <a:lnSpc>
                <a:spcPct val="80000"/>
              </a:lnSpc>
            </a:pPr>
            <a:r>
              <a:rPr lang="es-ES_tradnl" sz="700"/>
              <a:t>En el campo de la física llevó a cabo, en 1804, dos ascensiones en globo, hasta altitudes de 7.000 metros, en las que estudió la composición de las capas altas de la atmósfera y el magnetismo terrestre.</a:t>
            </a:r>
          </a:p>
          <a:p>
            <a:pPr algn="just">
              <a:lnSpc>
                <a:spcPct val="80000"/>
              </a:lnSpc>
            </a:pPr>
            <a:r>
              <a:rPr lang="es-ES_tradnl" sz="700"/>
              <a:t>Entre 1805 y 1808 dic a conocer la ley de los volúmenes de combinación, que afirma que los volúmenes de los gases que intervienen en una reacción química (tanto de reactivos como de productos) están en la proporción de números enteros sencillos.</a:t>
            </a:r>
          </a:p>
          <a:p>
            <a:pPr algn="just">
              <a:lnSpc>
                <a:spcPct val="80000"/>
              </a:lnSpc>
            </a:pPr>
            <a:r>
              <a:rPr lang="es-ES_tradnl" sz="700"/>
              <a:t>En relación con estos estudios, investigó junto con el naturalista alemán Alexander von Humboldt, la composición del agua, descubriendo que se compone de dos partes de hidrógeno por una de oxígeno. </a:t>
            </a:r>
          </a:p>
          <a:p>
            <a:pPr algn="just">
              <a:lnSpc>
                <a:spcPct val="80000"/>
              </a:lnSpc>
            </a:pPr>
            <a:r>
              <a:rPr lang="es-ES_tradnl" sz="700"/>
              <a:t>En 1811 dic forma a la ley que Charles había descubierto en 1787 sobre la relación entre el volumen y la temperatura, pero que había quedado sin publicar. Este mismo año, el químico francés Courtois, por medio de una reacción química produjo un gas de color violeta que Gay-Lussac identificó como un nuevo elemento y le dio el nombre de yodo, que en griego significa violeta.</a:t>
            </a:r>
          </a:p>
          <a:p>
            <a:pPr algn="just">
              <a:lnSpc>
                <a:spcPct val="80000"/>
              </a:lnSpc>
            </a:pPr>
            <a:r>
              <a:rPr lang="es-ES_tradnl" sz="700"/>
              <a:t>Estudió también el ácido cianhídrico así como el gas de hulla. En el año 1835 creó un procedimiento para la producción de ácido sulfúrico basado en el empleo de la torre llamada de Gay-Lussac.</a:t>
            </a:r>
          </a:p>
          <a:p>
            <a:pPr algn="just">
              <a:lnSpc>
                <a:spcPct val="80000"/>
              </a:lnSpc>
            </a:pPr>
            <a:r>
              <a:rPr lang="es-ES_tradnl" sz="700"/>
              <a:t>Gracias a sus mediciones químicas de precisión y a sus procedimientos exactos de trabajo, logró obtener varios elementos químicos y establecer las bases del análisis volumétrico convirtiéndolo en una disciplina independiente.</a:t>
            </a:r>
          </a:p>
          <a:p>
            <a:pPr algn="just">
              <a:lnSpc>
                <a:spcPct val="80000"/>
              </a:lnSpc>
            </a:pPr>
            <a:r>
              <a:rPr lang="es-ES_tradnl" sz="700"/>
              <a:t>En la lucha de prestigio entre Francia e Inglaterra, Napoleón suministró fondos a Gay-Lussac para que construyera una batería eléctrica mayor que la de Davy, y así encontrar nuevos elementos. </a:t>
            </a:r>
          </a:p>
          <a:p>
            <a:pPr algn="just">
              <a:lnSpc>
                <a:spcPct val="80000"/>
              </a:lnSpc>
            </a:pPr>
            <a:r>
              <a:rPr lang="es-ES_tradnl" sz="700"/>
              <a:t>La batería no fue necesaria, pues Gay-Lussac y Thenard empleando el potasio descubierto por Davy, aislaron el boro sin necesidad de la electricidad. Al tratar óxido de boro con potasio se produjo el elemento boro. </a:t>
            </a:r>
          </a:p>
          <a:p>
            <a:pPr algn="just">
              <a:lnSpc>
                <a:spcPct val="80000"/>
              </a:lnSpc>
            </a:pPr>
            <a:r>
              <a:rPr lang="es-ES_tradnl" sz="700"/>
              <a:t>En 1809 Gay-Lussac trabajó en la preparación del potasio e investigó las propiedades del cloro. En el campo de la industria química desarrolló mejoras en varios procesos de fabricación y ensayo. En 1831 fue elegido miembro de la Cámara de los Diputados y en 1839 del Senado. </a:t>
            </a:r>
          </a:p>
          <a:p>
            <a:pPr algn="just">
              <a:lnSpc>
                <a:spcPct val="80000"/>
              </a:lnSpc>
            </a:pPr>
            <a:endParaRPr lang="es-ES" sz="700"/>
          </a:p>
          <a:p>
            <a:pPr algn="just">
              <a:lnSpc>
                <a:spcPct val="80000"/>
              </a:lnSpc>
            </a:pPr>
            <a:r>
              <a:rPr lang="es-ES_tradnl" sz="700" b="1"/>
              <a:t>Jacques Charles (1746-1823)</a:t>
            </a:r>
            <a:endParaRPr lang="es-ES_tradnl" sz="700"/>
          </a:p>
          <a:p>
            <a:pPr algn="just">
              <a:lnSpc>
                <a:spcPct val="80000"/>
              </a:lnSpc>
            </a:pPr>
            <a:r>
              <a:rPr lang="es-ES_tradnl" sz="700"/>
              <a:t>Jacques Alexandre César Charles, químico, físico y aeronauta francés, nació en Beaugency (Loiret) el 2 de noviembre de 1746 y falleció en París el 7 de abril de 1823. </a:t>
            </a:r>
          </a:p>
          <a:p>
            <a:pPr algn="just">
              <a:lnSpc>
                <a:spcPct val="80000"/>
              </a:lnSpc>
            </a:pPr>
            <a:r>
              <a:rPr lang="es-ES_tradnl" sz="700"/>
              <a:t>Al tener noticias de las experiencias de los hermanos Montgolfier con su globo aerostático propuso la utilización del hidrógeno, que era el gas más ligero que se conocía entonces, como medio más eficiente que el aire para mantener los globos en vuelo.</a:t>
            </a:r>
          </a:p>
          <a:p>
            <a:pPr algn="just">
              <a:lnSpc>
                <a:spcPct val="80000"/>
              </a:lnSpc>
            </a:pPr>
            <a:r>
              <a:rPr lang="es-ES_tradnl" sz="700"/>
              <a:t>En 1783 construyó los primeros globos de hidrógeno y subió él mismo hasta una altura de unos 2 km, experiencia que supuso la locura por la aeronáutica que se desató en la época.</a:t>
            </a:r>
          </a:p>
          <a:p>
            <a:pPr algn="just">
              <a:lnSpc>
                <a:spcPct val="80000"/>
              </a:lnSpc>
            </a:pPr>
            <a:r>
              <a:rPr lang="es-ES_tradnl" sz="700"/>
              <a:t>Su descubrimiento más importante fue en realidad un redescubrimiento ya que en 1787 retomó un trabajo anterior de Montons y demostró que los gases se expandían de la misma manera al someterlos a un mismo incremento de temperatura. </a:t>
            </a:r>
          </a:p>
          <a:p>
            <a:pPr algn="just">
              <a:lnSpc>
                <a:spcPct val="80000"/>
              </a:lnSpc>
            </a:pPr>
            <a:r>
              <a:rPr lang="es-ES_tradnl" sz="700"/>
              <a:t>El paso que avanzó Charles fue que midió con más o menos exactitud el grado de expansión observó que por cada grado centígrado de aumento de la temperatura el volumen del gas aumentaba 1/275 del que tenía a 0°C . Esto significaba que a una temperatura de -275 °C el volumen de un gas sería nulo (según dicha ley) y que no podía alcanzarse una temperatura más baja.</a:t>
            </a:r>
          </a:p>
          <a:p>
            <a:pPr algn="just">
              <a:lnSpc>
                <a:spcPct val="80000"/>
              </a:lnSpc>
            </a:pPr>
            <a:r>
              <a:rPr lang="es-ES_tradnl" sz="700"/>
              <a:t>Dos generaciones más tarde Kelvin fijó estas ideas desarrollando la escala absoluta de temperaturas y definiendo el concepto de cero absoluto.</a:t>
            </a:r>
          </a:p>
          <a:p>
            <a:pPr algn="just">
              <a:lnSpc>
                <a:spcPct val="80000"/>
              </a:lnSpc>
            </a:pPr>
            <a:r>
              <a:rPr lang="es-ES_tradnl" sz="700"/>
              <a:t>Charles no público sus experimentos y hacia 1802 Gay-Lussac publicó sus observaciones sobre la relación entre el volumen y la temperatura cuando se mantiene constante la presión por lo que a la ley de Charles también se le llama a veces ley de Charles y Gay-Lussac.</a:t>
            </a:r>
          </a:p>
          <a:p>
            <a:pPr algn="just">
              <a:lnSpc>
                <a:spcPct val="80000"/>
              </a:lnSpc>
            </a:pPr>
            <a:r>
              <a:rPr lang="es-ES_tradnl" sz="700"/>
              <a:t/>
            </a:r>
            <a:br>
              <a:rPr lang="es-ES_tradnl" sz="700"/>
            </a:br>
            <a:endParaRPr lang="es-ES_tradnl" sz="7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8E97A6-C014-46ED-99F8-6F386D3C453E}" type="slidenum">
              <a:rPr lang="es-ES"/>
              <a:pPr/>
              <a:t>12</a:t>
            </a:fld>
            <a:endParaRPr lang="es-ES"/>
          </a:p>
        </p:txBody>
      </p:sp>
      <p:sp>
        <p:nvSpPr>
          <p:cNvPr id="273410" name="Rectangle 2"/>
          <p:cNvSpPr>
            <a:spLocks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CD9502-78EC-4F66-A08C-1B1E3E4DAE2E}" type="slidenum">
              <a:rPr lang="es-ES"/>
              <a:pPr/>
              <a:t>13</a:t>
            </a:fld>
            <a:endParaRPr lang="es-ES"/>
          </a:p>
        </p:txBody>
      </p:sp>
      <p:sp>
        <p:nvSpPr>
          <p:cNvPr id="294914" name="Rectangle 2"/>
          <p:cNvSpPr>
            <a:spLocks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E7332-9973-42DC-9122-FF39F7ACE765}" type="slidenum">
              <a:rPr lang="es-ES"/>
              <a:pPr/>
              <a:t>14</a:t>
            </a:fld>
            <a:endParaRPr lang="es-ES"/>
          </a:p>
        </p:txBody>
      </p:sp>
      <p:sp>
        <p:nvSpPr>
          <p:cNvPr id="274434" name="Rectangle 2"/>
          <p:cNvSpPr>
            <a:spLocks noChangeArrowheads="1" noTextEdit="1"/>
          </p:cNvSpPr>
          <p:nvPr>
            <p:ph type="sldImg"/>
          </p:nvPr>
        </p:nvSpPr>
        <p:spPr>
          <a:ln/>
        </p:spPr>
      </p:sp>
      <p:sp>
        <p:nvSpPr>
          <p:cNvPr id="274435"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65FA6B-2AFD-40F8-BEB2-ECDF28707A97}" type="slidenum">
              <a:rPr lang="es-ES"/>
              <a:pPr/>
              <a:t>15</a:t>
            </a:fld>
            <a:endParaRPr lang="es-ES"/>
          </a:p>
        </p:txBody>
      </p:sp>
      <p:sp>
        <p:nvSpPr>
          <p:cNvPr id="275458" name="Rectangle 2"/>
          <p:cNvSpPr>
            <a:spLocks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338DB0-B772-4A58-AC58-409DC654B355}" type="slidenum">
              <a:rPr lang="es-ES"/>
              <a:pPr/>
              <a:t>16</a:t>
            </a:fld>
            <a:endParaRPr lang="es-ES"/>
          </a:p>
        </p:txBody>
      </p:sp>
      <p:sp>
        <p:nvSpPr>
          <p:cNvPr id="295938" name="Rectangle 2"/>
          <p:cNvSpPr>
            <a:spLocks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467C6F-B135-4466-955D-95F5C7BDED13}" type="slidenum">
              <a:rPr lang="es-ES"/>
              <a:pPr/>
              <a:t>17</a:t>
            </a:fld>
            <a:endParaRPr lang="es-ES"/>
          </a:p>
        </p:txBody>
      </p:sp>
      <p:sp>
        <p:nvSpPr>
          <p:cNvPr id="296962" name="Rectangle 2"/>
          <p:cNvSpPr>
            <a:spLocks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8B77A5-F674-4525-BA53-95F3276C0B4C}" type="slidenum">
              <a:rPr lang="es-ES"/>
              <a:pPr/>
              <a:t>18</a:t>
            </a:fld>
            <a:endParaRPr lang="es-ES"/>
          </a:p>
        </p:txBody>
      </p:sp>
      <p:sp>
        <p:nvSpPr>
          <p:cNvPr id="297986" name="Rectangle 2"/>
          <p:cNvSpPr>
            <a:spLocks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96AB81-2C0C-4A26-96F1-5FA80FAB990A}" type="slidenum">
              <a:rPr lang="es-ES"/>
              <a:pPr/>
              <a:t>19</a:t>
            </a:fld>
            <a:endParaRPr lang="es-ES"/>
          </a:p>
        </p:txBody>
      </p:sp>
      <p:sp>
        <p:nvSpPr>
          <p:cNvPr id="299010" name="Rectangle 2"/>
          <p:cNvSpPr>
            <a:spLocks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B6A74F-276A-4D84-9CC8-2FD8E3A98486}" type="slidenum">
              <a:rPr lang="es-ES"/>
              <a:pPr/>
              <a:t>2</a:t>
            </a:fld>
            <a:endParaRPr lang="es-ES"/>
          </a:p>
        </p:txBody>
      </p:sp>
      <p:sp>
        <p:nvSpPr>
          <p:cNvPr id="290818" name="Rectangle 2"/>
          <p:cNvSpPr>
            <a:spLocks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1F6DDF-1014-406C-9EEA-B8A1753A4644}" type="slidenum">
              <a:rPr lang="es-ES"/>
              <a:pPr/>
              <a:t>20</a:t>
            </a:fld>
            <a:endParaRPr lang="es-ES"/>
          </a:p>
        </p:txBody>
      </p:sp>
      <p:sp>
        <p:nvSpPr>
          <p:cNvPr id="300034" name="Rectangle 2"/>
          <p:cNvSpPr>
            <a:spLocks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00B803-3E2B-498E-BE9E-D8A135D0DD49}" type="slidenum">
              <a:rPr lang="es-ES"/>
              <a:pPr/>
              <a:t>21</a:t>
            </a:fld>
            <a:endParaRPr lang="es-ES"/>
          </a:p>
        </p:txBody>
      </p:sp>
      <p:sp>
        <p:nvSpPr>
          <p:cNvPr id="301058" name="Rectangle 2"/>
          <p:cNvSpPr>
            <a:spLocks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D765D2-5FD3-465D-8339-62BF402B931C}" type="slidenum">
              <a:rPr lang="es-ES"/>
              <a:pPr/>
              <a:t>22</a:t>
            </a:fld>
            <a:endParaRPr lang="es-ES"/>
          </a:p>
        </p:txBody>
      </p:sp>
      <p:sp>
        <p:nvSpPr>
          <p:cNvPr id="302082" name="Rectangle 2"/>
          <p:cNvSpPr>
            <a:spLocks noChangeArrowheads="1" noTextEdit="1"/>
          </p:cNvSpPr>
          <p:nvPr>
            <p:ph type="sldImg"/>
          </p:nvPr>
        </p:nvSpPr>
        <p:spPr>
          <a:ln/>
        </p:spPr>
      </p:sp>
      <p:sp>
        <p:nvSpPr>
          <p:cNvPr id="30208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C390F9-44D6-42E1-9840-C8A7006BB7D0}" type="slidenum">
              <a:rPr lang="es-ES"/>
              <a:pPr/>
              <a:t>23</a:t>
            </a:fld>
            <a:endParaRPr lang="es-ES"/>
          </a:p>
        </p:txBody>
      </p:sp>
      <p:sp>
        <p:nvSpPr>
          <p:cNvPr id="303106" name="Rectangle 2"/>
          <p:cNvSpPr>
            <a:spLocks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22CD80-4958-4C3C-807B-D2AF7A79301A}" type="slidenum">
              <a:rPr lang="es-ES"/>
              <a:pPr/>
              <a:t>24</a:t>
            </a:fld>
            <a:endParaRPr lang="es-ES"/>
          </a:p>
        </p:txBody>
      </p:sp>
      <p:sp>
        <p:nvSpPr>
          <p:cNvPr id="304130" name="Rectangle 2"/>
          <p:cNvSpPr>
            <a:spLocks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B5FBD6-2AD8-48DF-A542-62F220407316}" type="slidenum">
              <a:rPr lang="es-ES"/>
              <a:pPr/>
              <a:t>3</a:t>
            </a:fld>
            <a:endParaRPr lang="es-ES"/>
          </a:p>
        </p:txBody>
      </p:sp>
      <p:sp>
        <p:nvSpPr>
          <p:cNvPr id="291842" name="Rectangle 2"/>
          <p:cNvSpPr>
            <a:spLocks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88A131-0226-4350-801B-30074BB4615F}" type="slidenum">
              <a:rPr lang="es-ES"/>
              <a:pPr/>
              <a:t>4</a:t>
            </a:fld>
            <a:endParaRPr lang="es-ES"/>
          </a:p>
        </p:txBody>
      </p:sp>
      <p:sp>
        <p:nvSpPr>
          <p:cNvPr id="263170" name="Rectangle 2"/>
          <p:cNvSpPr>
            <a:spLocks noChangeArrowheads="1" noTextEdit="1"/>
          </p:cNvSpPr>
          <p:nvPr>
            <p:ph type="sldImg"/>
          </p:nvPr>
        </p:nvSpPr>
        <p:spPr>
          <a:ln/>
        </p:spPr>
      </p:sp>
      <p:sp>
        <p:nvSpPr>
          <p:cNvPr id="263171" name="Rectangle 3"/>
          <p:cNvSpPr>
            <a:spLocks noGrp="1" noChangeArrowheads="1"/>
          </p:cNvSpPr>
          <p:nvPr>
            <p:ph type="body" idx="1"/>
          </p:nvPr>
        </p:nvSpPr>
        <p:spPr>
          <a:xfrm>
            <a:off x="685800" y="4630738"/>
            <a:ext cx="5483225" cy="4387850"/>
          </a:xfrm>
        </p:spPr>
        <p:txBody>
          <a:bodyPr/>
          <a:lstStyle/>
          <a:p>
            <a:pPr>
              <a:spcBef>
                <a:spcPct val="0"/>
              </a:spcBef>
            </a:pPr>
            <a:r>
              <a:rPr lang="es-ES_tradnl" sz="1800"/>
              <a:t>Para medir la presión de los gases encerrados en recipientes se utilizan los manómetros.</a:t>
            </a:r>
          </a:p>
          <a:p>
            <a:pPr algn="just"/>
            <a:endParaRPr lang="es-ES_trad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B7BE15-546C-48DC-9E26-958EA476C7EE}" type="slidenum">
              <a:rPr lang="es-ES"/>
              <a:pPr/>
              <a:t>5</a:t>
            </a:fld>
            <a:endParaRPr lang="es-ES"/>
          </a:p>
        </p:txBody>
      </p:sp>
      <p:sp>
        <p:nvSpPr>
          <p:cNvPr id="292866" name="Rectangle 2"/>
          <p:cNvSpPr>
            <a:spLocks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A021F-DDD1-4D06-A00F-A55E9D91D958}" type="slidenum">
              <a:rPr lang="es-ES"/>
              <a:pPr/>
              <a:t>6</a:t>
            </a:fld>
            <a:endParaRPr lang="es-ES"/>
          </a:p>
        </p:txBody>
      </p:sp>
      <p:sp>
        <p:nvSpPr>
          <p:cNvPr id="277506" name="Rectangle 2"/>
          <p:cNvSpPr>
            <a:spLocks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229B61-9E4B-4ED0-AD1D-8CC74A8B9794}" type="slidenum">
              <a:rPr lang="es-ES"/>
              <a:pPr/>
              <a:t>7</a:t>
            </a:fld>
            <a:endParaRPr lang="es-ES"/>
          </a:p>
        </p:txBody>
      </p:sp>
      <p:sp>
        <p:nvSpPr>
          <p:cNvPr id="270338" name="Rectangle 2"/>
          <p:cNvSpPr>
            <a:spLocks noChangeArrowheads="1" noTextEdit="1"/>
          </p:cNvSpPr>
          <p:nvPr>
            <p:ph type="sldImg"/>
          </p:nvPr>
        </p:nvSpPr>
        <p:spPr>
          <a:ln/>
        </p:spPr>
      </p:sp>
      <p:sp>
        <p:nvSpPr>
          <p:cNvPr id="270339" name="Rectangle 3"/>
          <p:cNvSpPr>
            <a:spLocks noGrp="1" noChangeArrowheads="1"/>
          </p:cNvSpPr>
          <p:nvPr>
            <p:ph type="body" idx="1"/>
          </p:nvPr>
        </p:nvSpPr>
        <p:spPr/>
        <p:txBody>
          <a:bodyPr/>
          <a:lstStyle/>
          <a:p>
            <a:pPr>
              <a:lnSpc>
                <a:spcPct val="80000"/>
              </a:lnSpc>
            </a:pPr>
            <a:r>
              <a:rPr lang="es-ES_tradnl" sz="1000" b="1"/>
              <a:t>Amedeo Avogadro (1776-1856)</a:t>
            </a:r>
            <a:endParaRPr lang="es-ES_tradnl" sz="1000"/>
          </a:p>
          <a:p>
            <a:pPr algn="just">
              <a:lnSpc>
                <a:spcPct val="80000"/>
              </a:lnSpc>
            </a:pPr>
            <a:r>
              <a:rPr lang="es-ES_tradnl" sz="1000"/>
              <a:t>Químico y físico italiano. Nació el 9 de junio de 1776 en Turín, Italia y murió el 9 de julio de 1856.</a:t>
            </a:r>
          </a:p>
          <a:p>
            <a:pPr algn="just">
              <a:lnSpc>
                <a:spcPct val="80000"/>
              </a:lnSpc>
            </a:pPr>
            <a:r>
              <a:rPr lang="es-ES_tradnl" sz="1000"/>
              <a:t>En 1792 se graduó como doctor en derecho canónico, pero no ejerció. En vez de ello, mostró verdadera pasión por la física y la química, y una gran destreza para las matemáticas. </a:t>
            </a:r>
          </a:p>
          <a:p>
            <a:pPr algn="just">
              <a:lnSpc>
                <a:spcPct val="80000"/>
              </a:lnSpc>
            </a:pPr>
            <a:r>
              <a:rPr lang="es-ES_tradnl" sz="1000"/>
              <a:t>Recapacitando sobre el descubrimiento de Charles (publicado por Gay -Lussac) de que todos los gases se dilatan en la misma proporción con la temperatura decidió que esto debía implicar que cualquier gas a una temperatura dada debía contener el mismo número de partículas por unidad de volumen. Avogadro tuvo la precaución de especificar que las partículas no tenían por qué ser átomos individuales sino que podían ser combinaciones de átomos (lo que hoy llamamos moléculas).</a:t>
            </a:r>
          </a:p>
          <a:p>
            <a:pPr algn="just">
              <a:lnSpc>
                <a:spcPct val="80000"/>
              </a:lnSpc>
            </a:pPr>
            <a:r>
              <a:rPr lang="es-ES_tradnl" sz="1000"/>
              <a:t>Con esta consideración pudo explicar con facilidad la ley de la combinación de volúmenes que había sido anunciada por Gay-Lussac y, basándose en ella, dedujo que el oxígeno era 16 veces más pesado que el hidrógeno y no ocho como defendía Dalton en aquella época.</a:t>
            </a:r>
          </a:p>
          <a:p>
            <a:pPr algn="just">
              <a:lnSpc>
                <a:spcPct val="80000"/>
              </a:lnSpc>
            </a:pPr>
            <a:r>
              <a:rPr lang="es-ES_tradnl" sz="1000"/>
              <a:t>Enunció la llamada hipótesis de Avogadro: iguales volúmenes de gases distintos contienen el mismo número de moléculas, si ambos se encuentran a igual temperatura y presión. </a:t>
            </a:r>
          </a:p>
          <a:p>
            <a:pPr algn="just">
              <a:lnSpc>
                <a:spcPct val="80000"/>
              </a:lnSpc>
            </a:pPr>
            <a:r>
              <a:rPr lang="es-ES_tradnl" sz="1000"/>
              <a:t>Ese número, equivalente a 6,022· 1023, es constante, según publicó en 1811. Como ha ocurrido muchas veces a lo largo de la historia las propuestas de Avogadro no fueron tomadas en cuenta, es más, Dalton, Berzelius y otros científicos de la época despreciaron la validez de su descubrimiento y la comunidad científica no aceptó de inmediato las conclusiones de Avogadro por tratarse de un descubrimiento basado en gran medida en métodos empíricos y válido solamente para los gases reales sometidos a altas temperaturas pero a baja presión.</a:t>
            </a:r>
          </a:p>
          <a:p>
            <a:pPr algn="just">
              <a:lnSpc>
                <a:spcPct val="80000"/>
              </a:lnSpc>
            </a:pPr>
            <a:r>
              <a:rPr lang="es-ES_tradnl" sz="1000"/>
              <a:t>Sin embargo, la ley de Avogadro permite explicar por qué los gases se combinan en proporciones simples.</a:t>
            </a:r>
          </a:p>
          <a:p>
            <a:pPr algn="just">
              <a:lnSpc>
                <a:spcPct val="80000"/>
              </a:lnSpc>
            </a:pPr>
            <a:r>
              <a:rPr lang="es-ES_tradnl" sz="1000"/>
              <a:t>Fue su paisano Cannizaro quién, 50 años más tarde, se puso a su favor y la hipótesis de Avogadro empezó a ser aceptada. A partir de entonces empezó a hablarse del número Avogadro.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50057-9D1E-4F80-8F4F-B5309210386D}" type="slidenum">
              <a:rPr lang="es-ES"/>
              <a:pPr/>
              <a:t>8</a:t>
            </a:fld>
            <a:endParaRPr lang="es-ES"/>
          </a:p>
        </p:txBody>
      </p:sp>
      <p:sp>
        <p:nvSpPr>
          <p:cNvPr id="271362" name="Rectangle 2"/>
          <p:cNvSpPr>
            <a:spLocks noChangeArrowheads="1" noTextEdit="1"/>
          </p:cNvSpPr>
          <p:nvPr>
            <p:ph type="sldImg"/>
          </p:nvPr>
        </p:nvSpPr>
        <p:spPr>
          <a:ln/>
        </p:spPr>
      </p:sp>
      <p:sp>
        <p:nvSpPr>
          <p:cNvPr id="271363" name="Rectangle 3"/>
          <p:cNvSpPr>
            <a:spLocks noGrp="1" noChangeArrowheads="1"/>
          </p:cNvSpPr>
          <p:nvPr>
            <p:ph type="body" idx="1"/>
          </p:nvPr>
        </p:nvSpPr>
        <p:spPr/>
        <p:txBody>
          <a:bodyPr/>
          <a:lstStyle/>
          <a:p>
            <a:pPr algn="just">
              <a:lnSpc>
                <a:spcPct val="90000"/>
              </a:lnSpc>
            </a:pPr>
            <a:r>
              <a:rPr lang="es-ES_tradnl" sz="900" b="1"/>
              <a:t>Robert Boyle (1627-1691)</a:t>
            </a:r>
          </a:p>
          <a:p>
            <a:pPr algn="just">
              <a:lnSpc>
                <a:spcPct val="90000"/>
              </a:lnSpc>
            </a:pPr>
            <a:r>
              <a:rPr lang="es-ES_tradnl" sz="900"/>
              <a:t>Nacido en 1627, el menor de los catorce hijos del conde de Cork, estudió en las mejores universidades de Europa. Descubrió los indicadores, sustancias que permiten distinguir los ácidos de las bases. En 1659, con la ayuda de Robert Hooke, descubrió la ley que rige el comportamiento de los muelles, perfeccionó la bomba de aire para hacer el vacío que se utilizó en la minería para eliminar el agua de las galerías en las que trabajan los mineros. </a:t>
            </a:r>
          </a:p>
          <a:p>
            <a:pPr algn="just">
              <a:lnSpc>
                <a:spcPct val="90000"/>
              </a:lnSpc>
            </a:pPr>
            <a:r>
              <a:rPr lang="es-ES_tradnl" sz="900"/>
              <a:t>Atacó a la Alquimia y a los alquimistas, que anunciaban que podían convertir cualquier metal en oro. </a:t>
            </a:r>
          </a:p>
          <a:p>
            <a:pPr algn="just">
              <a:lnSpc>
                <a:spcPct val="90000"/>
              </a:lnSpc>
            </a:pPr>
            <a:r>
              <a:rPr lang="es-ES_tradnl" sz="900"/>
              <a:t>Definió la Química como una ciencia y enunció la primera definición moderna de elemento químico, como sustancia que no es posible descomponer en otras. </a:t>
            </a:r>
          </a:p>
          <a:p>
            <a:pPr algn="just">
              <a:lnSpc>
                <a:spcPct val="90000"/>
              </a:lnSpc>
            </a:pPr>
            <a:r>
              <a:rPr lang="es-ES_tradnl" sz="900"/>
              <a:t>En 1661 publicó el primer libro moderno de química El Químico Escéptico en el que explicaba la mayoría de sus descubrimientos. Fue miembro de la Royal Society, institución que perdura en la actualidad, y participó activamente en sus reuniones hasta su fallecimiento. </a:t>
            </a:r>
          </a:p>
          <a:p>
            <a:pPr algn="just">
              <a:lnSpc>
                <a:spcPct val="90000"/>
              </a:lnSpc>
            </a:pPr>
            <a:r>
              <a:rPr lang="es-ES_tradnl" sz="900"/>
              <a:t>En 1660, en una obra titulada </a:t>
            </a:r>
            <a:r>
              <a:rPr lang="es-ES_tradnl" sz="900" i="1"/>
              <a:t>Sobre la Elasticidad del Aire</a:t>
            </a:r>
            <a:r>
              <a:rPr lang="es-ES_tradnl" sz="900"/>
              <a:t> anunció su descubrimiento sobre la relación entre el volumen de un gas y su presión.</a:t>
            </a:r>
          </a:p>
          <a:p>
            <a:pPr algn="just">
              <a:lnSpc>
                <a:spcPct val="90000"/>
              </a:lnSpc>
            </a:pPr>
            <a:r>
              <a:rPr lang="es-ES_tradnl" sz="900"/>
              <a:t>Parece que Boyle no especificó en sus trabajos que sus experiencias de la relación entre el volumen y presión los realiza a temperatura constante, quizá porque lo hizo así y lo dio por supuesto. Lo cierto es que, en defensa del rigor científico, hay que esperar a que en 1676 otro físico, el francés Edme Mariotte (1620-1684), encuentre de nuevo los mismos resultados y aclare que la relación </a:t>
            </a:r>
            <a:r>
              <a:rPr lang="es-ES_tradnl" sz="900" i="1"/>
              <a:t>PV=constante</a:t>
            </a:r>
            <a:r>
              <a:rPr lang="es-ES_tradnl" sz="900"/>
              <a:t> es sólo válida si se mantiene constante la temperatura. Por eso la ley de Boyle está referenciada en muchas ocasiones como </a:t>
            </a:r>
            <a:r>
              <a:rPr lang="es-ES_tradnl" sz="900" i="1"/>
              <a:t>Ley de Boyle y Mariotte</a:t>
            </a:r>
            <a:r>
              <a:rPr lang="es-ES_tradnl" sz="900"/>
              <a:t>.</a:t>
            </a:r>
          </a:p>
          <a:p>
            <a:pPr algn="just">
              <a:lnSpc>
                <a:spcPct val="90000"/>
              </a:lnSpc>
            </a:pPr>
            <a:endParaRPr lang="es-ES" sz="900"/>
          </a:p>
          <a:p>
            <a:pPr algn="just">
              <a:lnSpc>
                <a:spcPct val="90000"/>
              </a:lnSpc>
            </a:pPr>
            <a:r>
              <a:rPr lang="es-ES_tradnl" sz="900" b="1"/>
              <a:t>Edme Mariotte (1620-1684)</a:t>
            </a:r>
            <a:endParaRPr lang="es-ES_tradnl" sz="900"/>
          </a:p>
          <a:p>
            <a:pPr algn="just">
              <a:lnSpc>
                <a:spcPct val="90000"/>
              </a:lnSpc>
            </a:pPr>
            <a:r>
              <a:rPr lang="es-ES_tradnl" sz="900"/>
              <a:t>(Dijon, Francia, 1620-París, 1684) Físico francés. Padre prior del monasterio de Saint-Martin-sous-Beaune, fue miembro fundador en 1666 de la Academia de las Ciencias de París. En su obra Discurso sobre la naturaleza del aire introdujo la posibilidad de pronosticar el tiempo atmosférico basándose en las variaciones barométricas. En 1676 formuló la ley de Boyle de forma independiente y más completa que éste, al establecer que la presión y el volumen de un gas son inversamente proporcionales si se mantiene constante su temperatura, principio que actualmente se conoce como ley de Boyle-Mariotte. En sus estudios acerca de la fisiología de las plantas, observó que en éstas la presión de la savia podría compararse a la de la sangre en los animales.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FA15BC-4717-4DE1-B16A-63042C4F0D2C}" type="slidenum">
              <a:rPr lang="es-ES"/>
              <a:pPr/>
              <a:t>9</a:t>
            </a:fld>
            <a:endParaRPr lang="es-ES"/>
          </a:p>
        </p:txBody>
      </p:sp>
      <p:sp>
        <p:nvSpPr>
          <p:cNvPr id="276482" name="Rectangle 2"/>
          <p:cNvSpPr>
            <a:spLocks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s-ES_trad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Tree>
  </p:cSld>
  <p:clrMapOvr>
    <a:masterClrMapping/>
  </p:clrMapOvr>
  <p:transition spd="med" advClick="0">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transition spd="med" advClick="0">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transition spd="med" advClick="0">
    <p:pull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_tradnl"/>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transition spd="med" advClick="0">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transition spd="med" advClick="0">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spd="med" advClick="0">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transition spd="med" advClick="0">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transition spd="med" advClick="0">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_tradnl"/>
          </a:p>
        </p:txBody>
      </p:sp>
    </p:spTree>
  </p:cSld>
  <p:clrMapOvr>
    <a:masterClrMapping/>
  </p:clrMapOvr>
  <p:transition spd="med" advClick="0">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advClick="0">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med" advClick="0">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med" advClick="0">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amma/>
                <a:tint val="15686"/>
                <a:invGamma/>
              </a:srgbClr>
            </a:gs>
            <a:gs pos="100000">
              <a:srgbClr val="9999FF"/>
            </a:gs>
          </a:gsLst>
          <a:lin ang="2700000" scaled="1"/>
        </a:gradFill>
        <a:effectLst/>
      </p:bgPr>
    </p:bg>
    <p:spTree>
      <p:nvGrpSpPr>
        <p:cNvPr id="1" name=""/>
        <p:cNvGrpSpPr/>
        <p:nvPr/>
      </p:nvGrpSpPr>
      <p:grpSpPr>
        <a:xfrm>
          <a:off x="0" y="0"/>
          <a:ext cx="0" cy="0"/>
          <a:chOff x="0" y="0"/>
          <a:chExt cx="0" cy="0"/>
        </a:xfrm>
      </p:grpSpPr>
      <p:sp>
        <p:nvSpPr>
          <p:cNvPr id="64539" name="AutoShape 27">
            <a:hlinkClick r:id="rId14" action="ppaction://hlinksldjump" highlightClick="1"/>
          </p:cNvPr>
          <p:cNvSpPr>
            <a:spLocks noChangeArrowheads="1"/>
          </p:cNvSpPr>
          <p:nvPr userDrawn="1"/>
        </p:nvSpPr>
        <p:spPr bwMode="auto">
          <a:xfrm>
            <a:off x="179388" y="188913"/>
            <a:ext cx="576262" cy="215900"/>
          </a:xfrm>
          <a:prstGeom prst="actionButtonBlank">
            <a:avLst/>
          </a:prstGeom>
          <a:solidFill>
            <a:srgbClr val="9999FF"/>
          </a:solidFill>
          <a:ln w="9525">
            <a:noFill/>
            <a:miter lim="800000"/>
            <a:headEnd/>
            <a:tailEnd/>
          </a:ln>
          <a:effectLst/>
        </p:spPr>
        <p:txBody>
          <a:bodyPr wrap="none" anchor="ctr"/>
          <a:lstStyle/>
          <a:p>
            <a:pPr algn="ctr"/>
            <a:r>
              <a:rPr lang="es-ES" sz="1200">
                <a:solidFill>
                  <a:srgbClr val="5F5F5F"/>
                </a:solidFill>
                <a:latin typeface="Eurostile" pitchFamily="34" charset="0"/>
              </a:rPr>
              <a:t>ÍNDICE</a:t>
            </a:r>
            <a:endParaRPr lang="es-ES_tradnl" sz="1200">
              <a:solidFill>
                <a:srgbClr val="5F5F5F"/>
              </a:solidFill>
              <a:latin typeface="Eurostile" pitchFamily="34" charset="0"/>
            </a:endParaRPr>
          </a:p>
        </p:txBody>
      </p:sp>
      <p:sp>
        <p:nvSpPr>
          <p:cNvPr id="64540" name="AutoShape 28">
            <a:hlinkClick r:id="" action="ppaction://hlinkshowjump?jump=nextslide" highlightClick="1"/>
          </p:cNvPr>
          <p:cNvSpPr>
            <a:spLocks noChangeArrowheads="1"/>
          </p:cNvSpPr>
          <p:nvPr userDrawn="1"/>
        </p:nvSpPr>
        <p:spPr bwMode="auto">
          <a:xfrm>
            <a:off x="8604250" y="6381750"/>
            <a:ext cx="215900" cy="215900"/>
          </a:xfrm>
          <a:prstGeom prst="actionButtonForwardNext">
            <a:avLst/>
          </a:prstGeom>
          <a:solidFill>
            <a:srgbClr val="CCCCFF"/>
          </a:solidFill>
          <a:ln w="9525">
            <a:noFill/>
            <a:miter lim="800000"/>
            <a:headEnd/>
            <a:tailEnd/>
          </a:ln>
          <a:effectLst/>
        </p:spPr>
        <p:txBody>
          <a:bodyPr wrap="none" anchor="ctr"/>
          <a:lstStyle/>
          <a:p>
            <a:endParaRPr lang="es-ES_tradnl"/>
          </a:p>
        </p:txBody>
      </p:sp>
      <p:sp>
        <p:nvSpPr>
          <p:cNvPr id="64541" name="AutoShape 29">
            <a:hlinkClick r:id="" action="ppaction://hlinkshowjump?jump=previousslide" highlightClick="1"/>
          </p:cNvPr>
          <p:cNvSpPr>
            <a:spLocks noChangeArrowheads="1"/>
          </p:cNvSpPr>
          <p:nvPr userDrawn="1"/>
        </p:nvSpPr>
        <p:spPr bwMode="auto">
          <a:xfrm>
            <a:off x="8243888" y="6381750"/>
            <a:ext cx="215900" cy="215900"/>
          </a:xfrm>
          <a:prstGeom prst="actionButtonBackPrevious">
            <a:avLst/>
          </a:prstGeom>
          <a:solidFill>
            <a:srgbClr val="CCCCFF"/>
          </a:solidFill>
          <a:ln w="9525">
            <a:noFill/>
            <a:miter lim="800000"/>
            <a:headEnd/>
            <a:tailEnd/>
          </a:ln>
          <a:effectLst/>
        </p:spPr>
        <p:txBody>
          <a:bodyPr wrap="none" anchor="ctr"/>
          <a:lstStyle/>
          <a:p>
            <a:endParaRPr lang="es-ES_tradnl"/>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ransition spd="med" advClick="0">
    <p:pull dir="r"/>
  </p:transition>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Users\NELA\Documents\WEB\web_ciencias\departamentos\ciencias\presentaciones_tutoriales\presentaciones%20_fqeso\presentaciones_qeso\leyes_gases\videos_leyesgases\boyle%5b1%5d.avi" TargetMode="External"/><Relationship Id="rId1" Type="http://schemas.openxmlformats.org/officeDocument/2006/relationships/video" Target="file:///C:\Users\NELA\Documents\WEB\web_ciencias\departamentos\ciencias\presentaciones_tutoriales\presentaciones%20_fqeso\presentaciones_qeso\leyes_gases\videos_leyesgases\boylelaw.avi" TargetMode="Externa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science.widener.edu/svb/tutorial/charleslawcs.html" TargetMode="External"/><Relationship Id="rId7" Type="http://schemas.openxmlformats.org/officeDocument/2006/relationships/hyperlink" Target="videos_leyesgases/ley_Charles_Gay_Lussac.avi" TargetMode="External"/><Relationship Id="rId12" Type="http://schemas.openxmlformats.org/officeDocument/2006/relationships/hyperlink" Target="videos_leyesgases/Charles_Law.r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hyperlink" Target="videos_leyesgases/mark_bishop_gases/Charles_Law.htm" TargetMode="External"/><Relationship Id="rId5" Type="http://schemas.openxmlformats.org/officeDocument/2006/relationships/image" Target="../media/image22.jpeg"/><Relationship Id="rId10" Type="http://schemas.openxmlformats.org/officeDocument/2006/relationships/hyperlink" Target="videos_leyesgases/charles_law.swf" TargetMode="External"/><Relationship Id="rId4" Type="http://schemas.openxmlformats.org/officeDocument/2006/relationships/image" Target="../media/image21.png"/><Relationship Id="rId9" Type="http://schemas.openxmlformats.org/officeDocument/2006/relationships/hyperlink" Target="videos_leyesgases/CharlesLaw.sw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Users\NELA\Documents\WEB\web_ciencias\departamentos\ciencias\presentaciones_tutoriales\presentaciones%20_fqeso\presentaciones_qeso\leyes_gases\videos_leyesgases\charleslaw.avi" TargetMode="External"/><Relationship Id="rId1" Type="http://schemas.openxmlformats.org/officeDocument/2006/relationships/video" Target="file:///C:\Users\NELA\Documents\WEB\web_ciencias\departamentos\ciencias\presentaciones_tutoriales\presentaciones%20_fqeso\presentaciones_qeso\leyes_gases\videos_leyesgases\charles%5b1%5d.avi" TargetMode="Externa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hyperlink" Target="videos_leyesgases/Gay-Lussac'sLaw.swf" TargetMode="External"/><Relationship Id="rId3" Type="http://schemas.openxmlformats.org/officeDocument/2006/relationships/notesSlide" Target="../notesSlides/notesSlide14.xml"/><Relationship Id="rId7" Type="http://schemas.openxmlformats.org/officeDocument/2006/relationships/hyperlink" Target="videos_leyesgases/motions%20of%20a%20gas/Motions%20of%20a%20Gas.htm" TargetMode="Externa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4.jpeg"/><Relationship Id="rId5" Type="http://schemas.openxmlformats.org/officeDocument/2006/relationships/oleObject" Target="../embeddings/oleObject3.bin"/><Relationship Id="rId4" Type="http://schemas.openxmlformats.org/officeDocument/2006/relationships/image" Target="../media/image23.png"/><Relationship Id="rId9" Type="http://schemas.openxmlformats.org/officeDocument/2006/relationships/hyperlink" Target="videos_leyesgases/mark_bishop_gases/pressure_temperature.ht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8" Type="http://schemas.openxmlformats.org/officeDocument/2006/relationships/hyperlink" Target="videos_leyesgases/mark_bishop_gases/Avogadros_Law.htm" TargetMode="External"/><Relationship Id="rId3" Type="http://schemas.openxmlformats.org/officeDocument/2006/relationships/image" Target="../media/image30.jpeg"/><Relationship Id="rId7" Type="http://schemas.openxmlformats.org/officeDocument/2006/relationships/hyperlink" Target="videos_leyesgases/gas-properties_es.jar"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videos_leyesgases/gasesv6.swf" TargetMode="External"/><Relationship Id="rId5" Type="http://schemas.openxmlformats.org/officeDocument/2006/relationships/hyperlink" Target="videos_leyesgases/ideal%20gas%20behavior/Ideal%20Gas%20Behavior%20.htm" TargetMode="External"/><Relationship Id="rId4" Type="http://schemas.openxmlformats.org/officeDocument/2006/relationships/hyperlink" Target="videos_leyesgases/leyes_gases.exe" TargetMode="External"/><Relationship Id="rId9" Type="http://schemas.openxmlformats.org/officeDocument/2006/relationships/hyperlink" Target="videos_leyesgases/mark_bishop_gases/pressure_moles.ht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videos_leyesgases/teoria_cinetica_gases.swf" TargetMode="External"/><Relationship Id="rId5" Type="http://schemas.openxmlformats.org/officeDocument/2006/relationships/hyperlink" Target="videos_leyesgases/KineticEnergy-Gas.swf" TargetMode="Externa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0.xml"/><Relationship Id="rId3" Type="http://schemas.openxmlformats.org/officeDocument/2006/relationships/slide" Target="slide19.xml"/><Relationship Id="rId7" Type="http://schemas.openxmlformats.org/officeDocument/2006/relationships/slide" Target="slide6.xml"/><Relationship Id="rId12" Type="http://schemas.openxmlformats.org/officeDocument/2006/relationships/slide" Target="slide18.xml"/><Relationship Id="rId2" Type="http://schemas.openxmlformats.org/officeDocument/2006/relationships/notesSlide" Target="../notesSlides/notesSlide2.xml"/><Relationship Id="rId16"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4.xml"/><Relationship Id="rId5" Type="http://schemas.openxmlformats.org/officeDocument/2006/relationships/slide" Target="slide24.xml"/><Relationship Id="rId15" Type="http://schemas.openxmlformats.org/officeDocument/2006/relationships/slide" Target="slide17.xml"/><Relationship Id="rId10" Type="http://schemas.openxmlformats.org/officeDocument/2006/relationships/slide" Target="slide11.xml"/><Relationship Id="rId4" Type="http://schemas.openxmlformats.org/officeDocument/2006/relationships/image" Target="../media/image5.jpeg"/><Relationship Id="rId9" Type="http://schemas.openxmlformats.org/officeDocument/2006/relationships/slide" Target="slide8.xml"/><Relationship Id="rId14" Type="http://schemas.openxmlformats.org/officeDocument/2006/relationships/slide" Target="slide2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3" Type="http://schemas.openxmlformats.org/officeDocument/2006/relationships/hyperlink" Target="videos_leyesgases/volumemolaire.rm"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slide" Target="slide24.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hyperlink" Target="http://w3.cnice.mec.es/eos/MaterialesEducativos/mem2003/gases/"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leyes_gases_cnice/material/index.html"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hyperlink" Target="videos_leyesgases/f5hp.swf" TargetMode="Externa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videos_leyesgases/f15hp.swf"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hyperlink" Target="videos_leyesgases/loid'Avogadro.rm"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hyperlink" Target="videos_leyesgases/Avogadro'sLaw.swf" TargetMode="External"/><Relationship Id="rId5" Type="http://schemas.openxmlformats.org/officeDocument/2006/relationships/oleObject" Target="../embeddings/oleObject2.bin"/><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hyperlink" Target="videos_leyesgases/026_P_VRelations.MOV" TargetMode="External"/><Relationship Id="rId3" Type="http://schemas.openxmlformats.org/officeDocument/2006/relationships/image" Target="../media/image13.wmf"/><Relationship Id="rId7" Type="http://schemas.openxmlformats.org/officeDocument/2006/relationships/hyperlink" Target="videos_leyesgases/ley_Boyle.avi"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hyperlink" Target="videos_leyesgases/mark_bishop_gases/Boyle's%20Law.htm" TargetMode="External"/><Relationship Id="rId5" Type="http://schemas.openxmlformats.org/officeDocument/2006/relationships/image" Target="../media/image15.jpeg"/><Relationship Id="rId10" Type="http://schemas.openxmlformats.org/officeDocument/2006/relationships/hyperlink" Target="videos_leyesgases/boyles_law_graph.swf" TargetMode="External"/><Relationship Id="rId4" Type="http://schemas.openxmlformats.org/officeDocument/2006/relationships/image" Target="../media/image14.png"/><Relationship Id="rId9" Type="http://schemas.openxmlformats.org/officeDocument/2006/relationships/hyperlink" Target="videos_leyesgases/BoylesLaw.sw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6257" name="Text Box 17"/>
          <p:cNvSpPr txBox="1">
            <a:spLocks noChangeArrowheads="1"/>
          </p:cNvSpPr>
          <p:nvPr/>
        </p:nvSpPr>
        <p:spPr bwMode="auto">
          <a:xfrm>
            <a:off x="8099425" y="6308725"/>
            <a:ext cx="504825" cy="366713"/>
          </a:xfrm>
          <a:prstGeom prst="rect">
            <a:avLst/>
          </a:prstGeom>
          <a:ln w="9525">
            <a:noFill/>
            <a:miter lim="800000"/>
            <a:headEnd/>
            <a:tailEnd/>
          </a:ln>
          <a:effectLst/>
        </p:spPr>
        <p:txBody>
          <a:bodyPr>
            <a:spAutoFit/>
          </a:bodyPr>
          <a:lstStyle/>
          <a:p>
            <a:pPr>
              <a:spcBef>
                <a:spcPct val="50000"/>
              </a:spcBef>
            </a:pPr>
            <a:endParaRPr lang="es-ES_tradnl"/>
          </a:p>
        </p:txBody>
      </p:sp>
      <p:sp useBgFill="1">
        <p:nvSpPr>
          <p:cNvPr id="266261" name="Text Box 21"/>
          <p:cNvSpPr txBox="1">
            <a:spLocks noChangeArrowheads="1"/>
          </p:cNvSpPr>
          <p:nvPr/>
        </p:nvSpPr>
        <p:spPr bwMode="auto">
          <a:xfrm>
            <a:off x="179388" y="109538"/>
            <a:ext cx="647700" cy="366712"/>
          </a:xfrm>
          <a:prstGeom prst="rect">
            <a:avLst/>
          </a:prstGeom>
          <a:ln w="9525">
            <a:noFill/>
            <a:miter lim="800000"/>
            <a:headEnd/>
            <a:tailEnd/>
          </a:ln>
          <a:effectLst/>
        </p:spPr>
        <p:txBody>
          <a:bodyPr>
            <a:spAutoFit/>
          </a:bodyPr>
          <a:lstStyle/>
          <a:p>
            <a:pPr>
              <a:spcBef>
                <a:spcPct val="50000"/>
              </a:spcBef>
            </a:pPr>
            <a:endParaRPr lang="es-ES_tradnl"/>
          </a:p>
        </p:txBody>
      </p:sp>
      <p:pic>
        <p:nvPicPr>
          <p:cNvPr id="266245" name="Picture 5"/>
          <p:cNvPicPr>
            <a:picLocks noChangeAspect="1" noChangeArrowheads="1"/>
          </p:cNvPicPr>
          <p:nvPr/>
        </p:nvPicPr>
        <p:blipFill>
          <a:blip r:embed="rId3" cstate="print"/>
          <a:srcRect/>
          <a:stretch>
            <a:fillRect/>
          </a:stretch>
        </p:blipFill>
        <p:spPr bwMode="auto">
          <a:xfrm>
            <a:off x="5651500" y="2152650"/>
            <a:ext cx="2582863" cy="3581400"/>
          </a:xfrm>
          <a:prstGeom prst="rect">
            <a:avLst/>
          </a:prstGeom>
          <a:noFill/>
          <a:ln w="9525">
            <a:solidFill>
              <a:schemeClr val="tx2"/>
            </a:solidFill>
            <a:miter lim="800000"/>
            <a:headEnd/>
            <a:tailEnd/>
          </a:ln>
          <a:effectLst/>
        </p:spPr>
      </p:pic>
      <p:pic>
        <p:nvPicPr>
          <p:cNvPr id="266247" name="Picture 7" descr="FG06_06"/>
          <p:cNvPicPr>
            <a:picLocks noChangeAspect="1" noChangeArrowheads="1"/>
          </p:cNvPicPr>
          <p:nvPr/>
        </p:nvPicPr>
        <p:blipFill>
          <a:blip r:embed="rId4" cstate="print"/>
          <a:srcRect/>
          <a:stretch>
            <a:fillRect/>
          </a:stretch>
        </p:blipFill>
        <p:spPr bwMode="auto">
          <a:xfrm>
            <a:off x="1187450" y="4221163"/>
            <a:ext cx="4062413" cy="2381250"/>
          </a:xfrm>
          <a:prstGeom prst="rect">
            <a:avLst/>
          </a:prstGeom>
          <a:noFill/>
          <a:ln w="9525">
            <a:solidFill>
              <a:schemeClr val="tx2"/>
            </a:solidFill>
            <a:miter lim="800000"/>
            <a:headEnd/>
            <a:tailEnd/>
          </a:ln>
        </p:spPr>
      </p:pic>
      <p:pic>
        <p:nvPicPr>
          <p:cNvPr id="266249" name="Picture 9" descr="FG08_08-04UN"/>
          <p:cNvPicPr>
            <a:picLocks noChangeAspect="1" noChangeArrowheads="1"/>
          </p:cNvPicPr>
          <p:nvPr/>
        </p:nvPicPr>
        <p:blipFill>
          <a:blip r:embed="rId5" cstate="print"/>
          <a:srcRect t="5110"/>
          <a:stretch>
            <a:fillRect/>
          </a:stretch>
        </p:blipFill>
        <p:spPr bwMode="auto">
          <a:xfrm>
            <a:off x="827088" y="260350"/>
            <a:ext cx="3168650" cy="3743325"/>
          </a:xfrm>
          <a:prstGeom prst="rect">
            <a:avLst/>
          </a:prstGeom>
          <a:noFill/>
          <a:ln w="9525">
            <a:solidFill>
              <a:schemeClr val="tx2"/>
            </a:solidFill>
            <a:miter lim="800000"/>
            <a:headEnd/>
            <a:tailEnd/>
          </a:ln>
        </p:spPr>
      </p:pic>
      <p:sp>
        <p:nvSpPr>
          <p:cNvPr id="266246" name="Text Box 6"/>
          <p:cNvSpPr txBox="1">
            <a:spLocks noChangeArrowheads="1"/>
          </p:cNvSpPr>
          <p:nvPr/>
        </p:nvSpPr>
        <p:spPr bwMode="auto">
          <a:xfrm>
            <a:off x="250825" y="2278063"/>
            <a:ext cx="8497888" cy="1920875"/>
          </a:xfrm>
          <a:prstGeom prst="rect">
            <a:avLst/>
          </a:prstGeom>
          <a:noFill/>
          <a:ln w="9525">
            <a:noFill/>
            <a:miter lim="800000"/>
            <a:headEnd/>
            <a:tailEnd/>
          </a:ln>
          <a:effectLst>
            <a:outerShdw dist="50800" algn="ctr" rotWithShape="0">
              <a:srgbClr val="777777"/>
            </a:outerShdw>
          </a:effectLst>
        </p:spPr>
        <p:txBody>
          <a:bodyPr>
            <a:spAutoFit/>
          </a:bodyPr>
          <a:lstStyle/>
          <a:p>
            <a:pPr algn="ctr"/>
            <a:r>
              <a:rPr lang="es-ES" sz="6000" b="1">
                <a:solidFill>
                  <a:srgbClr val="CC0066"/>
                </a:solidFill>
                <a:effectLst>
                  <a:outerShdw blurRad="38100" dist="38100" dir="2700000" algn="tl">
                    <a:srgbClr val="000000"/>
                  </a:outerShdw>
                </a:effectLst>
              </a:rPr>
              <a:t>LEYES </a:t>
            </a:r>
          </a:p>
          <a:p>
            <a:pPr algn="ctr"/>
            <a:r>
              <a:rPr lang="es-ES" sz="6000" b="1">
                <a:solidFill>
                  <a:srgbClr val="CC0066"/>
                </a:solidFill>
                <a:effectLst>
                  <a:outerShdw blurRad="38100" dist="38100" dir="2700000" algn="tl">
                    <a:srgbClr val="000000"/>
                  </a:outerShdw>
                </a:effectLst>
              </a:rPr>
              <a:t>DE LOS GASES</a:t>
            </a:r>
            <a:endParaRPr lang="es-ES_tradnl" sz="6000" b="1">
              <a:solidFill>
                <a:srgbClr val="CC0066"/>
              </a:solidFill>
              <a:effectLst>
                <a:outerShdw blurRad="38100" dist="38100" dir="2700000" algn="tl">
                  <a:srgbClr val="000000"/>
                </a:outerShdw>
              </a:effectLst>
            </a:endParaRPr>
          </a:p>
        </p:txBody>
      </p:sp>
      <p:sp>
        <p:nvSpPr>
          <p:cNvPr id="266253" name="Text Box 13"/>
          <p:cNvSpPr txBox="1">
            <a:spLocks noChangeArrowheads="1"/>
          </p:cNvSpPr>
          <p:nvPr/>
        </p:nvSpPr>
        <p:spPr bwMode="auto">
          <a:xfrm>
            <a:off x="4427538" y="1052513"/>
            <a:ext cx="3744912" cy="650875"/>
          </a:xfrm>
          <a:prstGeom prst="rect">
            <a:avLst/>
          </a:prstGeom>
          <a:solidFill>
            <a:schemeClr val="bg1"/>
          </a:solidFill>
          <a:ln w="9525">
            <a:solidFill>
              <a:schemeClr val="tx2"/>
            </a:solidFill>
            <a:miter lim="800000"/>
            <a:headEnd/>
            <a:tailEnd/>
          </a:ln>
          <a:effectLst/>
        </p:spPr>
        <p:txBody>
          <a:bodyPr>
            <a:spAutoFit/>
          </a:bodyPr>
          <a:lstStyle/>
          <a:p>
            <a:pPr algn="ctr">
              <a:spcBef>
                <a:spcPct val="50000"/>
              </a:spcBef>
            </a:pPr>
            <a:r>
              <a:rPr lang="es-ES" sz="3600" b="1">
                <a:solidFill>
                  <a:srgbClr val="777777"/>
                </a:solidFill>
                <a:effectLst>
                  <a:outerShdw blurRad="38100" dist="38100" dir="2700000" algn="tl">
                    <a:srgbClr val="C0C0C0"/>
                  </a:outerShdw>
                </a:effectLst>
              </a:rPr>
              <a:t>P.V = n. R. T</a:t>
            </a:r>
            <a:endParaRPr lang="es-ES_tradnl" sz="3600" b="1">
              <a:solidFill>
                <a:srgbClr val="777777"/>
              </a:solidFill>
              <a:effectLst>
                <a:outerShdw blurRad="38100" dist="38100" dir="2700000" algn="tl">
                  <a:srgbClr val="C0C0C0"/>
                </a:outerShdw>
              </a:effectLst>
            </a:endParaRPr>
          </a:p>
        </p:txBody>
      </p:sp>
      <p:sp>
        <p:nvSpPr>
          <p:cNvPr id="266258" name="Text Box 18"/>
          <p:cNvSpPr txBox="1">
            <a:spLocks noChangeArrowheads="1"/>
          </p:cNvSpPr>
          <p:nvPr/>
        </p:nvSpPr>
        <p:spPr bwMode="auto">
          <a:xfrm>
            <a:off x="6372225" y="6165850"/>
            <a:ext cx="2376488" cy="581025"/>
          </a:xfrm>
          <a:prstGeom prst="rect">
            <a:avLst/>
          </a:prstGeom>
          <a:noFill/>
          <a:ln w="9525">
            <a:noFill/>
            <a:miter lim="800000"/>
            <a:headEnd/>
            <a:tailEnd/>
          </a:ln>
          <a:effectLst/>
        </p:spPr>
        <p:txBody>
          <a:bodyPr>
            <a:spAutoFit/>
          </a:bodyPr>
          <a:lstStyle/>
          <a:p>
            <a:r>
              <a:rPr lang="es-ES" sz="1600" b="1">
                <a:latin typeface="Eurostile" pitchFamily="34" charset="0"/>
              </a:rPr>
              <a:t>Nela Álamos</a:t>
            </a:r>
          </a:p>
          <a:p>
            <a:r>
              <a:rPr lang="es-ES" sz="1600" b="1">
                <a:latin typeface="Eurostile" pitchFamily="34" charset="0"/>
              </a:rPr>
              <a:t>Colegio Alcaste</a:t>
            </a:r>
            <a:endParaRPr lang="es-ES_tradnl"/>
          </a:p>
        </p:txBody>
      </p:sp>
      <p:pic>
        <p:nvPicPr>
          <p:cNvPr id="266259" name="Picture 19" descr="escudoalcaste_g"/>
          <p:cNvPicPr>
            <a:picLocks noChangeAspect="1" noChangeArrowheads="1"/>
          </p:cNvPicPr>
          <p:nvPr/>
        </p:nvPicPr>
        <p:blipFill>
          <a:blip r:embed="rId6" cstate="print">
            <a:clrChange>
              <a:clrFrom>
                <a:srgbClr val="FFFEFB"/>
              </a:clrFrom>
              <a:clrTo>
                <a:srgbClr val="FFFEFB">
                  <a:alpha val="0"/>
                </a:srgbClr>
              </a:clrTo>
            </a:clrChange>
          </a:blip>
          <a:srcRect/>
          <a:stretch>
            <a:fillRect/>
          </a:stretch>
        </p:blipFill>
        <p:spPr bwMode="auto">
          <a:xfrm>
            <a:off x="7996238" y="6237288"/>
            <a:ext cx="320675" cy="411162"/>
          </a:xfrm>
          <a:prstGeom prst="rect">
            <a:avLst/>
          </a:prstGeom>
          <a:noFill/>
        </p:spPr>
      </p:pic>
    </p:spTree>
  </p:cSld>
  <p:clrMapOvr>
    <a:masterClrMapping/>
  </p:clrMapOvr>
  <p:transition spd="med" advClick="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66246"/>
                                        </p:tgtEl>
                                        <p:attrNameLst>
                                          <p:attrName>style.visibility</p:attrName>
                                        </p:attrNameLst>
                                      </p:cBhvr>
                                      <p:to>
                                        <p:strVal val="visible"/>
                                      </p:to>
                                    </p:set>
                                    <p:animEffect transition="in" filter="fade">
                                      <p:cBhvr>
                                        <p:cTn id="7" dur="770" decel="100000"/>
                                        <p:tgtEl>
                                          <p:spTgt spid="266246"/>
                                        </p:tgtEl>
                                      </p:cBhvr>
                                    </p:animEffect>
                                    <p:animScale>
                                      <p:cBhvr>
                                        <p:cTn id="8" dur="770" decel="100000"/>
                                        <p:tgtEl>
                                          <p:spTgt spid="266246"/>
                                        </p:tgtEl>
                                      </p:cBhvr>
                                      <p:from x="10000" y="10000"/>
                                      <p:to x="200000" y="450000"/>
                                    </p:animScale>
                                    <p:animScale>
                                      <p:cBhvr>
                                        <p:cTn id="9" dur="1230" accel="100000" fill="hold">
                                          <p:stCondLst>
                                            <p:cond delay="770"/>
                                          </p:stCondLst>
                                        </p:cTn>
                                        <p:tgtEl>
                                          <p:spTgt spid="266246"/>
                                        </p:tgtEl>
                                      </p:cBhvr>
                                      <p:from x="200000" y="450000"/>
                                      <p:to x="100000" y="100000"/>
                                    </p:animScale>
                                    <p:set>
                                      <p:cBhvr>
                                        <p:cTn id="10" dur="770" fill="hold"/>
                                        <p:tgtEl>
                                          <p:spTgt spid="266246"/>
                                        </p:tgtEl>
                                        <p:attrNameLst>
                                          <p:attrName>ppt_x</p:attrName>
                                        </p:attrNameLst>
                                      </p:cBhvr>
                                      <p:to>
                                        <p:strVal val="(0.5)"/>
                                      </p:to>
                                    </p:set>
                                    <p:anim from="(0.5)" to="(#ppt_x)" calcmode="lin" valueType="num">
                                      <p:cBhvr>
                                        <p:cTn id="11" dur="1230" accel="100000" fill="hold">
                                          <p:stCondLst>
                                            <p:cond delay="770"/>
                                          </p:stCondLst>
                                        </p:cTn>
                                        <p:tgtEl>
                                          <p:spTgt spid="266246"/>
                                        </p:tgtEl>
                                        <p:attrNameLst>
                                          <p:attrName>ppt_x</p:attrName>
                                        </p:attrNameLst>
                                      </p:cBhvr>
                                    </p:anim>
                                    <p:set>
                                      <p:cBhvr>
                                        <p:cTn id="12" dur="770" fill="hold"/>
                                        <p:tgtEl>
                                          <p:spTgt spid="266246"/>
                                        </p:tgtEl>
                                        <p:attrNameLst>
                                          <p:attrName>ppt_y</p:attrName>
                                        </p:attrNameLst>
                                      </p:cBhvr>
                                      <p:to>
                                        <p:strVal val="(#ppt_y+0.4)"/>
                                      </p:to>
                                    </p:set>
                                    <p:anim from="(#ppt_y+0.4)" to="(#ppt_y)" calcmode="lin" valueType="num">
                                      <p:cBhvr>
                                        <p:cTn id="13" dur="1230" accel="100000" fill="hold">
                                          <p:stCondLst>
                                            <p:cond delay="770"/>
                                          </p:stCondLst>
                                        </p:cTn>
                                        <p:tgtEl>
                                          <p:spTgt spid="266246"/>
                                        </p:tgtEl>
                                        <p:attrNameLst>
                                          <p:attrName>ppt_y</p:attrName>
                                        </p:attrNameLst>
                                      </p:cBhvr>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266258"/>
                                        </p:tgtEl>
                                        <p:attrNameLst>
                                          <p:attrName>style.visibility</p:attrName>
                                        </p:attrNameLst>
                                      </p:cBhvr>
                                      <p:to>
                                        <p:strVal val="visible"/>
                                      </p:to>
                                    </p:set>
                                    <p:animEffect transition="in" filter="fade">
                                      <p:cBhvr>
                                        <p:cTn id="17" dur="2000"/>
                                        <p:tgtEl>
                                          <p:spTgt spid="266258"/>
                                        </p:tgtEl>
                                      </p:cBhvr>
                                    </p:animEffect>
                                  </p:childTnLst>
                                </p:cTn>
                              </p:par>
                            </p:childTnLst>
                          </p:cTn>
                        </p:par>
                        <p:par>
                          <p:cTn id="18" fill="hold">
                            <p:stCondLst>
                              <p:cond delay="4000"/>
                            </p:stCondLst>
                            <p:childTnLst>
                              <p:par>
                                <p:cTn id="19" presetID="9" presetClass="entr" presetSubtype="0" fill="hold" nodeType="afterEffect">
                                  <p:stCondLst>
                                    <p:cond delay="0"/>
                                  </p:stCondLst>
                                  <p:childTnLst>
                                    <p:set>
                                      <p:cBhvr>
                                        <p:cTn id="20" dur="1" fill="hold">
                                          <p:stCondLst>
                                            <p:cond delay="0"/>
                                          </p:stCondLst>
                                        </p:cTn>
                                        <p:tgtEl>
                                          <p:spTgt spid="266259"/>
                                        </p:tgtEl>
                                        <p:attrNameLst>
                                          <p:attrName>style.visibility</p:attrName>
                                        </p:attrNameLst>
                                      </p:cBhvr>
                                      <p:to>
                                        <p:strVal val="visible"/>
                                      </p:to>
                                    </p:set>
                                    <p:animEffect transition="in" filter="dissolve">
                                      <p:cBhvr>
                                        <p:cTn id="21" dur="2000"/>
                                        <p:tgtEl>
                                          <p:spTgt spid="266259"/>
                                        </p:tgtEl>
                                      </p:cBhvr>
                                    </p:animEffect>
                                  </p:childTnLst>
                                </p:cTn>
                              </p:par>
                            </p:childTnLst>
                          </p:cTn>
                        </p:par>
                        <p:par>
                          <p:cTn id="22" fill="hold">
                            <p:stCondLst>
                              <p:cond delay="6000"/>
                            </p:stCondLst>
                            <p:childTnLst>
                              <p:par>
                                <p:cTn id="23" presetID="10" presetClass="exit" presetSubtype="0" fill="hold" grpId="1" nodeType="afterEffect">
                                  <p:stCondLst>
                                    <p:cond delay="2000"/>
                                  </p:stCondLst>
                                  <p:childTnLst>
                                    <p:animEffect transition="out" filter="fade">
                                      <p:cBhvr>
                                        <p:cTn id="24" dur="2000"/>
                                        <p:tgtEl>
                                          <p:spTgt spid="266246"/>
                                        </p:tgtEl>
                                      </p:cBhvr>
                                    </p:animEffect>
                                    <p:set>
                                      <p:cBhvr>
                                        <p:cTn id="25" dur="1" fill="hold">
                                          <p:stCondLst>
                                            <p:cond delay="1999"/>
                                          </p:stCondLst>
                                        </p:cTn>
                                        <p:tgtEl>
                                          <p:spTgt spid="266246"/>
                                        </p:tgtEl>
                                        <p:attrNameLst>
                                          <p:attrName>style.visibility</p:attrName>
                                        </p:attrNameLst>
                                      </p:cBhvr>
                                      <p:to>
                                        <p:strVal val="hidden"/>
                                      </p:to>
                                    </p:set>
                                  </p:childTnLst>
                                </p:cTn>
                              </p:par>
                            </p:childTnLst>
                          </p:cTn>
                        </p:par>
                        <p:par>
                          <p:cTn id="26" fill="hold">
                            <p:stCondLst>
                              <p:cond delay="10000"/>
                            </p:stCondLst>
                            <p:childTnLst>
                              <p:par>
                                <p:cTn id="27" presetID="10" presetClass="exit" presetSubtype="0" fill="hold" grpId="1" nodeType="afterEffect">
                                  <p:stCondLst>
                                    <p:cond delay="0"/>
                                  </p:stCondLst>
                                  <p:childTnLst>
                                    <p:animEffect transition="out" filter="fade">
                                      <p:cBhvr>
                                        <p:cTn id="28" dur="2000"/>
                                        <p:tgtEl>
                                          <p:spTgt spid="266258"/>
                                        </p:tgtEl>
                                      </p:cBhvr>
                                    </p:animEffect>
                                    <p:set>
                                      <p:cBhvr>
                                        <p:cTn id="29" dur="1" fill="hold">
                                          <p:stCondLst>
                                            <p:cond delay="1999"/>
                                          </p:stCondLst>
                                        </p:cTn>
                                        <p:tgtEl>
                                          <p:spTgt spid="266258"/>
                                        </p:tgtEl>
                                        <p:attrNameLst>
                                          <p:attrName>style.visibility</p:attrName>
                                        </p:attrNameLst>
                                      </p:cBhvr>
                                      <p:to>
                                        <p:strVal val="hidden"/>
                                      </p:to>
                                    </p:set>
                                  </p:childTnLst>
                                </p:cTn>
                              </p:par>
                            </p:childTnLst>
                          </p:cTn>
                        </p:par>
                        <p:par>
                          <p:cTn id="30" fill="hold">
                            <p:stCondLst>
                              <p:cond delay="12000"/>
                            </p:stCondLst>
                            <p:childTnLst>
                              <p:par>
                                <p:cTn id="31" presetID="10" presetClass="exit" presetSubtype="0" fill="hold" nodeType="afterEffect">
                                  <p:stCondLst>
                                    <p:cond delay="0"/>
                                  </p:stCondLst>
                                  <p:childTnLst>
                                    <p:animEffect transition="out" filter="fade">
                                      <p:cBhvr>
                                        <p:cTn id="32" dur="2000"/>
                                        <p:tgtEl>
                                          <p:spTgt spid="266259"/>
                                        </p:tgtEl>
                                      </p:cBhvr>
                                    </p:animEffect>
                                    <p:set>
                                      <p:cBhvr>
                                        <p:cTn id="33" dur="1" fill="hold">
                                          <p:stCondLst>
                                            <p:cond delay="1999"/>
                                          </p:stCondLst>
                                        </p:cTn>
                                        <p:tgtEl>
                                          <p:spTgt spid="266259"/>
                                        </p:tgtEl>
                                        <p:attrNameLst>
                                          <p:attrName>style.visibility</p:attrName>
                                        </p:attrNameLst>
                                      </p:cBhvr>
                                      <p:to>
                                        <p:strVal val="hidden"/>
                                      </p:to>
                                    </p:set>
                                  </p:childTnLst>
                                </p:cTn>
                              </p:par>
                            </p:childTnLst>
                          </p:cTn>
                        </p:par>
                        <p:par>
                          <p:cTn id="34" fill="hold">
                            <p:stCondLst>
                              <p:cond delay="14000"/>
                            </p:stCondLst>
                            <p:childTnLst>
                              <p:par>
                                <p:cTn id="35" presetID="23" presetClass="entr" presetSubtype="16" fill="hold" nodeType="afterEffect">
                                  <p:stCondLst>
                                    <p:cond delay="0"/>
                                  </p:stCondLst>
                                  <p:childTnLst>
                                    <p:set>
                                      <p:cBhvr>
                                        <p:cTn id="36" dur="1" fill="hold">
                                          <p:stCondLst>
                                            <p:cond delay="0"/>
                                          </p:stCondLst>
                                        </p:cTn>
                                        <p:tgtEl>
                                          <p:spTgt spid="266249"/>
                                        </p:tgtEl>
                                        <p:attrNameLst>
                                          <p:attrName>style.visibility</p:attrName>
                                        </p:attrNameLst>
                                      </p:cBhvr>
                                      <p:to>
                                        <p:strVal val="visible"/>
                                      </p:to>
                                    </p:set>
                                    <p:anim calcmode="lin" valueType="num">
                                      <p:cBhvr>
                                        <p:cTn id="37" dur="2000" fill="hold"/>
                                        <p:tgtEl>
                                          <p:spTgt spid="266249"/>
                                        </p:tgtEl>
                                        <p:attrNameLst>
                                          <p:attrName>ppt_w</p:attrName>
                                        </p:attrNameLst>
                                      </p:cBhvr>
                                      <p:tavLst>
                                        <p:tav tm="0">
                                          <p:val>
                                            <p:fltVal val="0"/>
                                          </p:val>
                                        </p:tav>
                                        <p:tav tm="100000">
                                          <p:val>
                                            <p:strVal val="#ppt_w"/>
                                          </p:val>
                                        </p:tav>
                                      </p:tavLst>
                                    </p:anim>
                                    <p:anim calcmode="lin" valueType="num">
                                      <p:cBhvr>
                                        <p:cTn id="38" dur="2000" fill="hold"/>
                                        <p:tgtEl>
                                          <p:spTgt spid="266249"/>
                                        </p:tgtEl>
                                        <p:attrNameLst>
                                          <p:attrName>ppt_h</p:attrName>
                                        </p:attrNameLst>
                                      </p:cBhvr>
                                      <p:tavLst>
                                        <p:tav tm="0">
                                          <p:val>
                                            <p:fltVal val="0"/>
                                          </p:val>
                                        </p:tav>
                                        <p:tav tm="100000">
                                          <p:val>
                                            <p:strVal val="#ppt_h"/>
                                          </p:val>
                                        </p:tav>
                                      </p:tavLst>
                                    </p:anim>
                                  </p:childTnLst>
                                </p:cTn>
                              </p:par>
                            </p:childTnLst>
                          </p:cTn>
                        </p:par>
                        <p:par>
                          <p:cTn id="39" fill="hold">
                            <p:stCondLst>
                              <p:cond delay="16000"/>
                            </p:stCondLst>
                            <p:childTnLst>
                              <p:par>
                                <p:cTn id="40" presetID="23" presetClass="entr" presetSubtype="16" fill="hold" nodeType="afterEffect">
                                  <p:stCondLst>
                                    <p:cond delay="0"/>
                                  </p:stCondLst>
                                  <p:childTnLst>
                                    <p:set>
                                      <p:cBhvr>
                                        <p:cTn id="41" dur="1" fill="hold">
                                          <p:stCondLst>
                                            <p:cond delay="0"/>
                                          </p:stCondLst>
                                        </p:cTn>
                                        <p:tgtEl>
                                          <p:spTgt spid="266245"/>
                                        </p:tgtEl>
                                        <p:attrNameLst>
                                          <p:attrName>style.visibility</p:attrName>
                                        </p:attrNameLst>
                                      </p:cBhvr>
                                      <p:to>
                                        <p:strVal val="visible"/>
                                      </p:to>
                                    </p:set>
                                    <p:anim calcmode="lin" valueType="num">
                                      <p:cBhvr>
                                        <p:cTn id="42" dur="2000" fill="hold"/>
                                        <p:tgtEl>
                                          <p:spTgt spid="266245"/>
                                        </p:tgtEl>
                                        <p:attrNameLst>
                                          <p:attrName>ppt_w</p:attrName>
                                        </p:attrNameLst>
                                      </p:cBhvr>
                                      <p:tavLst>
                                        <p:tav tm="0">
                                          <p:val>
                                            <p:fltVal val="0"/>
                                          </p:val>
                                        </p:tav>
                                        <p:tav tm="100000">
                                          <p:val>
                                            <p:strVal val="#ppt_w"/>
                                          </p:val>
                                        </p:tav>
                                      </p:tavLst>
                                    </p:anim>
                                    <p:anim calcmode="lin" valueType="num">
                                      <p:cBhvr>
                                        <p:cTn id="43" dur="2000" fill="hold"/>
                                        <p:tgtEl>
                                          <p:spTgt spid="266245"/>
                                        </p:tgtEl>
                                        <p:attrNameLst>
                                          <p:attrName>ppt_h</p:attrName>
                                        </p:attrNameLst>
                                      </p:cBhvr>
                                      <p:tavLst>
                                        <p:tav tm="0">
                                          <p:val>
                                            <p:fltVal val="0"/>
                                          </p:val>
                                        </p:tav>
                                        <p:tav tm="100000">
                                          <p:val>
                                            <p:strVal val="#ppt_h"/>
                                          </p:val>
                                        </p:tav>
                                      </p:tavLst>
                                    </p:anim>
                                  </p:childTnLst>
                                </p:cTn>
                              </p:par>
                            </p:childTnLst>
                          </p:cTn>
                        </p:par>
                        <p:par>
                          <p:cTn id="44" fill="hold">
                            <p:stCondLst>
                              <p:cond delay="18000"/>
                            </p:stCondLst>
                            <p:childTnLst>
                              <p:par>
                                <p:cTn id="45" presetID="23" presetClass="entr" presetSubtype="16" fill="hold" nodeType="afterEffect">
                                  <p:stCondLst>
                                    <p:cond delay="0"/>
                                  </p:stCondLst>
                                  <p:childTnLst>
                                    <p:set>
                                      <p:cBhvr>
                                        <p:cTn id="46" dur="1" fill="hold">
                                          <p:stCondLst>
                                            <p:cond delay="0"/>
                                          </p:stCondLst>
                                        </p:cTn>
                                        <p:tgtEl>
                                          <p:spTgt spid="266247"/>
                                        </p:tgtEl>
                                        <p:attrNameLst>
                                          <p:attrName>style.visibility</p:attrName>
                                        </p:attrNameLst>
                                      </p:cBhvr>
                                      <p:to>
                                        <p:strVal val="visible"/>
                                      </p:to>
                                    </p:set>
                                    <p:anim calcmode="lin" valueType="num">
                                      <p:cBhvr>
                                        <p:cTn id="47" dur="2000" fill="hold"/>
                                        <p:tgtEl>
                                          <p:spTgt spid="266247"/>
                                        </p:tgtEl>
                                        <p:attrNameLst>
                                          <p:attrName>ppt_w</p:attrName>
                                        </p:attrNameLst>
                                      </p:cBhvr>
                                      <p:tavLst>
                                        <p:tav tm="0">
                                          <p:val>
                                            <p:fltVal val="0"/>
                                          </p:val>
                                        </p:tav>
                                        <p:tav tm="100000">
                                          <p:val>
                                            <p:strVal val="#ppt_w"/>
                                          </p:val>
                                        </p:tav>
                                      </p:tavLst>
                                    </p:anim>
                                    <p:anim calcmode="lin" valueType="num">
                                      <p:cBhvr>
                                        <p:cTn id="48" dur="2000" fill="hold"/>
                                        <p:tgtEl>
                                          <p:spTgt spid="266247"/>
                                        </p:tgtEl>
                                        <p:attrNameLst>
                                          <p:attrName>ppt_h</p:attrName>
                                        </p:attrNameLst>
                                      </p:cBhvr>
                                      <p:tavLst>
                                        <p:tav tm="0">
                                          <p:val>
                                            <p:fltVal val="0"/>
                                          </p:val>
                                        </p:tav>
                                        <p:tav tm="100000">
                                          <p:val>
                                            <p:strVal val="#ppt_h"/>
                                          </p:val>
                                        </p:tav>
                                      </p:tavLst>
                                    </p:anim>
                                  </p:childTnLst>
                                </p:cTn>
                              </p:par>
                            </p:childTnLst>
                          </p:cTn>
                        </p:par>
                        <p:par>
                          <p:cTn id="49" fill="hold">
                            <p:stCondLst>
                              <p:cond delay="20000"/>
                            </p:stCondLst>
                            <p:childTnLst>
                              <p:par>
                                <p:cTn id="50" presetID="23" presetClass="entr" presetSubtype="16" fill="hold" grpId="0" nodeType="afterEffect">
                                  <p:stCondLst>
                                    <p:cond delay="0"/>
                                  </p:stCondLst>
                                  <p:childTnLst>
                                    <p:set>
                                      <p:cBhvr>
                                        <p:cTn id="51" dur="1" fill="hold">
                                          <p:stCondLst>
                                            <p:cond delay="0"/>
                                          </p:stCondLst>
                                        </p:cTn>
                                        <p:tgtEl>
                                          <p:spTgt spid="266253"/>
                                        </p:tgtEl>
                                        <p:attrNameLst>
                                          <p:attrName>style.visibility</p:attrName>
                                        </p:attrNameLst>
                                      </p:cBhvr>
                                      <p:to>
                                        <p:strVal val="visible"/>
                                      </p:to>
                                    </p:set>
                                    <p:anim calcmode="lin" valueType="num">
                                      <p:cBhvr>
                                        <p:cTn id="52" dur="2000" fill="hold"/>
                                        <p:tgtEl>
                                          <p:spTgt spid="266253"/>
                                        </p:tgtEl>
                                        <p:attrNameLst>
                                          <p:attrName>ppt_w</p:attrName>
                                        </p:attrNameLst>
                                      </p:cBhvr>
                                      <p:tavLst>
                                        <p:tav tm="0">
                                          <p:val>
                                            <p:fltVal val="0"/>
                                          </p:val>
                                        </p:tav>
                                        <p:tav tm="100000">
                                          <p:val>
                                            <p:strVal val="#ppt_w"/>
                                          </p:val>
                                        </p:tav>
                                      </p:tavLst>
                                    </p:anim>
                                    <p:anim calcmode="lin" valueType="num">
                                      <p:cBhvr>
                                        <p:cTn id="53" dur="2000" fill="hold"/>
                                        <p:tgtEl>
                                          <p:spTgt spid="266253"/>
                                        </p:tgtEl>
                                        <p:attrNameLst>
                                          <p:attrName>ppt_h</p:attrName>
                                        </p:attrNameLst>
                                      </p:cBhvr>
                                      <p:tavLst>
                                        <p:tav tm="0">
                                          <p:val>
                                            <p:fltVal val="0"/>
                                          </p:val>
                                        </p:tav>
                                        <p:tav tm="100000">
                                          <p:val>
                                            <p:strVal val="#ppt_h"/>
                                          </p:val>
                                        </p:tav>
                                      </p:tavLst>
                                    </p:anim>
                                  </p:childTnLst>
                                </p:cTn>
                              </p:par>
                            </p:childTnLst>
                          </p:cTn>
                        </p:par>
                        <p:par>
                          <p:cTn id="54" fill="hold">
                            <p:stCondLst>
                              <p:cond delay="22000"/>
                            </p:stCondLst>
                            <p:childTnLst>
                              <p:par>
                                <p:cTn id="55" presetID="19" presetClass="entr" presetSubtype="10" fill="hold" grpId="2" nodeType="afterEffect">
                                  <p:stCondLst>
                                    <p:cond delay="0"/>
                                  </p:stCondLst>
                                  <p:childTnLst>
                                    <p:set>
                                      <p:cBhvr>
                                        <p:cTn id="56" dur="1" fill="hold">
                                          <p:stCondLst>
                                            <p:cond delay="0"/>
                                          </p:stCondLst>
                                        </p:cTn>
                                        <p:tgtEl>
                                          <p:spTgt spid="266246"/>
                                        </p:tgtEl>
                                        <p:attrNameLst>
                                          <p:attrName>style.visibility</p:attrName>
                                        </p:attrNameLst>
                                      </p:cBhvr>
                                      <p:to>
                                        <p:strVal val="visible"/>
                                      </p:to>
                                    </p:set>
                                    <p:anim calcmode="lin" valueType="num">
                                      <p:cBhvr>
                                        <p:cTn id="57" dur="5000" fill="hold"/>
                                        <p:tgtEl>
                                          <p:spTgt spid="266246"/>
                                        </p:tgtEl>
                                        <p:attrNameLst>
                                          <p:attrName>ppt_w</p:attrName>
                                        </p:attrNameLst>
                                      </p:cBhvr>
                                      <p:tavLst>
                                        <p:tav tm="0" fmla="#ppt_w*sin(2.5*pi*$)">
                                          <p:val>
                                            <p:fltVal val="0"/>
                                          </p:val>
                                        </p:tav>
                                        <p:tav tm="100000">
                                          <p:val>
                                            <p:fltVal val="1"/>
                                          </p:val>
                                        </p:tav>
                                      </p:tavLst>
                                    </p:anim>
                                    <p:anim calcmode="lin" valueType="num">
                                      <p:cBhvr>
                                        <p:cTn id="58" dur="5000" fill="hold"/>
                                        <p:tgtEl>
                                          <p:spTgt spid="2662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6" grpId="0"/>
      <p:bldP spid="266246" grpId="1"/>
      <p:bldP spid="266246" grpId="2"/>
      <p:bldP spid="266253" grpId="0" animBg="1"/>
      <p:bldP spid="266258" grpId="0" autoUpdateAnimBg="0"/>
      <p:bldP spid="26625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Text Box 4"/>
          <p:cNvSpPr txBox="1">
            <a:spLocks noChangeArrowheads="1"/>
          </p:cNvSpPr>
          <p:nvPr/>
        </p:nvSpPr>
        <p:spPr bwMode="auto">
          <a:xfrm>
            <a:off x="6227763" y="115888"/>
            <a:ext cx="2808287" cy="809625"/>
          </a:xfrm>
          <a:prstGeom prst="rect">
            <a:avLst/>
          </a:prstGeom>
          <a:noFill/>
          <a:ln w="9525">
            <a:noFill/>
            <a:miter lim="800000"/>
            <a:headEnd/>
            <a:tailEnd/>
          </a:ln>
          <a:effectLst/>
        </p:spPr>
        <p:txBody>
          <a:bodyPr>
            <a:spAutoFit/>
          </a:bodyPr>
          <a:lstStyle/>
          <a:p>
            <a:pPr algn="r">
              <a:spcBef>
                <a:spcPct val="50000"/>
              </a:spcBef>
            </a:pPr>
            <a:r>
              <a:rPr lang="es-ES" sz="2000" b="1"/>
              <a:t>Leyes de los gases</a:t>
            </a:r>
          </a:p>
          <a:p>
            <a:pPr algn="r">
              <a:lnSpc>
                <a:spcPct val="150000"/>
              </a:lnSpc>
            </a:pPr>
            <a:r>
              <a:rPr lang="es-ES" b="1">
                <a:solidFill>
                  <a:srgbClr val="CC0066"/>
                </a:solidFill>
                <a:effectLst>
                  <a:outerShdw blurRad="38100" dist="38100" dir="2700000" algn="tl">
                    <a:srgbClr val="000000"/>
                  </a:outerShdw>
                </a:effectLst>
              </a:rPr>
              <a:t>Ley de Boyle y Mariotte</a:t>
            </a:r>
            <a:endParaRPr lang="es-ES" sz="2000" b="1">
              <a:solidFill>
                <a:srgbClr val="CC0066"/>
              </a:solidFill>
            </a:endParaRPr>
          </a:p>
        </p:txBody>
      </p:sp>
      <p:sp>
        <p:nvSpPr>
          <p:cNvPr id="278535" name="Rectangle 7"/>
          <p:cNvSpPr>
            <a:spLocks noChangeArrowheads="1"/>
          </p:cNvSpPr>
          <p:nvPr/>
        </p:nvSpPr>
        <p:spPr bwMode="auto">
          <a:xfrm>
            <a:off x="3779838" y="2492375"/>
            <a:ext cx="3744912" cy="3024188"/>
          </a:xfrm>
          <a:prstGeom prst="rect">
            <a:avLst/>
          </a:prstGeom>
          <a:solidFill>
            <a:srgbClr val="5F5F5F"/>
          </a:solidFill>
          <a:ln w="38100">
            <a:solidFill>
              <a:srgbClr val="333333"/>
            </a:solidFill>
            <a:miter lim="800000"/>
            <a:headEnd/>
            <a:tailEnd/>
          </a:ln>
          <a:effectLst/>
        </p:spPr>
        <p:txBody>
          <a:bodyPr wrap="none" anchor="ctr"/>
          <a:lstStyle/>
          <a:p>
            <a:endParaRPr lang="es-ES_tradnl"/>
          </a:p>
        </p:txBody>
      </p:sp>
      <p:pic>
        <p:nvPicPr>
          <p:cNvPr id="278541" name="boylelaw.avi">
            <a:hlinkClick r:id="" action="ppaction://media"/>
          </p:cNvPr>
          <p:cNvPicPr>
            <a:picLocks noRot="1" noChangeAspect="1" noChangeArrowheads="1"/>
          </p:cNvPicPr>
          <p:nvPr>
            <a:videoFile r:link="rId1"/>
          </p:nvPr>
        </p:nvPicPr>
        <p:blipFill>
          <a:blip r:embed="rId5" cstate="print"/>
          <a:srcRect/>
          <a:stretch>
            <a:fillRect/>
          </a:stretch>
        </p:blipFill>
        <p:spPr bwMode="auto">
          <a:xfrm>
            <a:off x="4140200" y="2924175"/>
            <a:ext cx="3048000" cy="2286000"/>
          </a:xfrm>
          <a:prstGeom prst="rect">
            <a:avLst/>
          </a:prstGeom>
          <a:noFill/>
        </p:spPr>
      </p:pic>
      <p:sp>
        <p:nvSpPr>
          <p:cNvPr id="278542" name="Rectangle 14"/>
          <p:cNvSpPr>
            <a:spLocks noChangeArrowheads="1"/>
          </p:cNvSpPr>
          <p:nvPr/>
        </p:nvSpPr>
        <p:spPr bwMode="auto">
          <a:xfrm>
            <a:off x="755650" y="765175"/>
            <a:ext cx="2232025" cy="1584325"/>
          </a:xfrm>
          <a:prstGeom prst="rect">
            <a:avLst/>
          </a:prstGeom>
          <a:solidFill>
            <a:srgbClr val="5F5F5F"/>
          </a:solidFill>
          <a:ln w="38100">
            <a:solidFill>
              <a:srgbClr val="333333"/>
            </a:solidFill>
            <a:miter lim="800000"/>
            <a:headEnd/>
            <a:tailEnd/>
          </a:ln>
          <a:effectLst/>
        </p:spPr>
        <p:txBody>
          <a:bodyPr wrap="none" anchor="ctr"/>
          <a:lstStyle/>
          <a:p>
            <a:endParaRPr lang="es-ES_tradnl"/>
          </a:p>
        </p:txBody>
      </p:sp>
      <p:pic>
        <p:nvPicPr>
          <p:cNvPr id="278543" name="boyle[1].avi">
            <a:hlinkClick r:id="" action="ppaction://media"/>
          </p:cNvPr>
          <p:cNvPicPr>
            <a:picLocks noRot="1" noChangeAspect="1" noChangeArrowheads="1"/>
          </p:cNvPicPr>
          <p:nvPr>
            <a:videoFile r:link="rId2"/>
          </p:nvPr>
        </p:nvPicPr>
        <p:blipFill>
          <a:blip r:embed="rId6" cstate="print"/>
          <a:srcRect/>
          <a:stretch>
            <a:fillRect/>
          </a:stretch>
        </p:blipFill>
        <p:spPr bwMode="auto">
          <a:xfrm>
            <a:off x="1116013" y="981075"/>
            <a:ext cx="1524000" cy="1143000"/>
          </a:xfrm>
          <a:prstGeom prst="rect">
            <a:avLst/>
          </a:prstGeom>
          <a:noFill/>
        </p:spPr>
      </p:pic>
    </p:spTree>
  </p:cSld>
  <p:clrMapOvr>
    <a:masterClrMapping/>
  </p:clrMapOvr>
  <p:transition spd="med" advClick="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8532"/>
                                        </p:tgtEl>
                                        <p:attrNameLst>
                                          <p:attrName>style.visibility</p:attrName>
                                        </p:attrNameLst>
                                      </p:cBhvr>
                                      <p:to>
                                        <p:strVal val="visible"/>
                                      </p:to>
                                    </p:set>
                                    <p:anim calcmode="lin" valueType="num">
                                      <p:cBhvr>
                                        <p:cTn id="7" dur="2000" fill="hold"/>
                                        <p:tgtEl>
                                          <p:spTgt spid="278532"/>
                                        </p:tgtEl>
                                        <p:attrNameLst>
                                          <p:attrName>ppt_w</p:attrName>
                                        </p:attrNameLst>
                                      </p:cBhvr>
                                      <p:tavLst>
                                        <p:tav tm="0">
                                          <p:val>
                                            <p:fltVal val="0"/>
                                          </p:val>
                                        </p:tav>
                                        <p:tav tm="100000">
                                          <p:val>
                                            <p:strVal val="#ppt_w"/>
                                          </p:val>
                                        </p:tav>
                                      </p:tavLst>
                                    </p:anim>
                                    <p:anim calcmode="lin" valueType="num">
                                      <p:cBhvr>
                                        <p:cTn id="8" dur="2000" fill="hold"/>
                                        <p:tgtEl>
                                          <p:spTgt spid="2785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78541"/>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278541"/>
                                        </p:tgtEl>
                                      </p:cBhvr>
                                    </p:cmd>
                                  </p:childTnLst>
                                </p:cTn>
                              </p:par>
                            </p:childTnLst>
                          </p:cTn>
                        </p:par>
                      </p:childTnLst>
                    </p:cTn>
                  </p:par>
                </p:childTnLst>
              </p:cTn>
              <p:nextCondLst>
                <p:cond evt="onClick" delay="0">
                  <p:tgtEl>
                    <p:spTgt spid="278541"/>
                  </p:tgtEl>
                </p:cond>
              </p:nextCondLst>
            </p:seq>
            <p:video>
              <p:cMediaNode>
                <p:cTn id="14" fill="hold" display="0">
                  <p:stCondLst>
                    <p:cond delay="indefinite"/>
                  </p:stCondLst>
                  <p:endCondLst>
                    <p:cond evt="onNext" delay="0">
                      <p:tgtEl>
                        <p:sldTgt/>
                      </p:tgtEl>
                    </p:cond>
                    <p:cond evt="onPrev" delay="0">
                      <p:tgtEl>
                        <p:sldTgt/>
                      </p:tgtEl>
                    </p:cond>
                  </p:endCondLst>
                </p:cTn>
                <p:tgtEl>
                  <p:spTgt spid="278541"/>
                </p:tgtEl>
              </p:cMediaNode>
            </p:video>
            <p:seq concurrent="1" nextAc="seek">
              <p:cTn id="15" restart="whenNotActive" fill="hold" evtFilter="cancelBubble" nodeType="interactiveSeq">
                <p:stCondLst>
                  <p:cond evt="onClick" delay="0">
                    <p:tgtEl>
                      <p:spTgt spid="278543"/>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278543"/>
                                        </p:tgtEl>
                                      </p:cBhvr>
                                    </p:cmd>
                                  </p:childTnLst>
                                </p:cTn>
                              </p:par>
                            </p:childTnLst>
                          </p:cTn>
                        </p:par>
                      </p:childTnLst>
                    </p:cTn>
                  </p:par>
                </p:childTnLst>
              </p:cTn>
              <p:nextCondLst>
                <p:cond evt="onClick" delay="0">
                  <p:tgtEl>
                    <p:spTgt spid="278543"/>
                  </p:tgtEl>
                </p:cond>
              </p:nextCondLst>
            </p:seq>
            <p:video>
              <p:cMediaNode>
                <p:cTn id="20" fill="hold" display="0">
                  <p:stCondLst>
                    <p:cond delay="indefinite"/>
                  </p:stCondLst>
                  <p:endCondLst>
                    <p:cond evt="onNext" delay="0">
                      <p:tgtEl>
                        <p:sldTgt/>
                      </p:tgtEl>
                    </p:cond>
                    <p:cond evt="onPrev" delay="0">
                      <p:tgtEl>
                        <p:sldTgt/>
                      </p:tgtEl>
                    </p:cond>
                  </p:endCondLst>
                </p:cTn>
                <p:tgtEl>
                  <p:spTgt spid="278543"/>
                </p:tgtEl>
              </p:cMediaNode>
            </p:video>
          </p:childTnLst>
        </p:cTn>
      </p:par>
    </p:tnLst>
    <p:bldLst>
      <p:bldP spid="2785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9413" name="Group 37"/>
          <p:cNvGrpSpPr>
            <a:grpSpLocks/>
          </p:cNvGrpSpPr>
          <p:nvPr/>
        </p:nvGrpSpPr>
        <p:grpSpPr bwMode="auto">
          <a:xfrm>
            <a:off x="539750" y="3213100"/>
            <a:ext cx="4800600" cy="3200400"/>
            <a:chOff x="476" y="1913"/>
            <a:chExt cx="3024" cy="2016"/>
          </a:xfrm>
        </p:grpSpPr>
        <p:pic>
          <p:nvPicPr>
            <p:cNvPr id="229391" name="Picture 15" descr="FG10_009">
              <a:hlinkClick r:id="rId3"/>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6" y="1913"/>
              <a:ext cx="3024" cy="2016"/>
            </a:xfrm>
            <a:prstGeom prst="rect">
              <a:avLst/>
            </a:prstGeom>
            <a:solidFill>
              <a:schemeClr val="bg1"/>
            </a:solidFill>
            <a:ln w="9525">
              <a:solidFill>
                <a:srgbClr val="000080"/>
              </a:solidFill>
              <a:miter lim="800000"/>
              <a:headEnd/>
              <a:tailEnd/>
            </a:ln>
          </p:spPr>
        </p:pic>
        <p:grpSp>
          <p:nvGrpSpPr>
            <p:cNvPr id="229412" name="Group 36"/>
            <p:cNvGrpSpPr>
              <a:grpSpLocks/>
            </p:cNvGrpSpPr>
            <p:nvPr/>
          </p:nvGrpSpPr>
          <p:grpSpPr bwMode="auto">
            <a:xfrm>
              <a:off x="1292" y="2205"/>
              <a:ext cx="1180" cy="803"/>
              <a:chOff x="1292" y="2205"/>
              <a:chExt cx="1180" cy="803"/>
            </a:xfrm>
          </p:grpSpPr>
          <p:pic>
            <p:nvPicPr>
              <p:cNvPr id="229408" name="Picture 32" descr="FG05_08"/>
              <p:cNvPicPr>
                <a:picLocks noChangeAspect="1" noChangeArrowheads="1"/>
              </p:cNvPicPr>
              <p:nvPr/>
            </p:nvPicPr>
            <p:blipFill>
              <a:blip r:embed="rId5" cstate="print"/>
              <a:srcRect l="3676" t="3780" r="73048" b="29433"/>
              <a:stretch>
                <a:fillRect/>
              </a:stretch>
            </p:blipFill>
            <p:spPr bwMode="auto">
              <a:xfrm>
                <a:off x="1292" y="2205"/>
                <a:ext cx="288" cy="803"/>
              </a:xfrm>
              <a:prstGeom prst="rect">
                <a:avLst/>
              </a:prstGeom>
              <a:noFill/>
            </p:spPr>
          </p:pic>
          <p:sp>
            <p:nvSpPr>
              <p:cNvPr id="229409" name="Line 33"/>
              <p:cNvSpPr>
                <a:spLocks noChangeShapeType="1"/>
              </p:cNvSpPr>
              <p:nvPr/>
            </p:nvSpPr>
            <p:spPr bwMode="auto">
              <a:xfrm flipV="1">
                <a:off x="1565" y="2341"/>
                <a:ext cx="907" cy="182"/>
              </a:xfrm>
              <a:prstGeom prst="line">
                <a:avLst/>
              </a:prstGeom>
              <a:noFill/>
              <a:ln w="9525">
                <a:solidFill>
                  <a:schemeClr val="folHlink"/>
                </a:solidFill>
                <a:miter lim="800000"/>
                <a:headEnd/>
                <a:tailEnd/>
              </a:ln>
              <a:effectLst/>
            </p:spPr>
            <p:txBody>
              <a:bodyPr wrap="none"/>
              <a:lstStyle/>
              <a:p>
                <a:endParaRPr lang="es-ES_tradnl"/>
              </a:p>
            </p:txBody>
          </p:sp>
          <p:sp>
            <p:nvSpPr>
              <p:cNvPr id="229411" name="Line 35"/>
              <p:cNvSpPr>
                <a:spLocks noChangeShapeType="1"/>
              </p:cNvSpPr>
              <p:nvPr/>
            </p:nvSpPr>
            <p:spPr bwMode="auto">
              <a:xfrm flipV="1">
                <a:off x="1565" y="2886"/>
                <a:ext cx="317" cy="45"/>
              </a:xfrm>
              <a:prstGeom prst="line">
                <a:avLst/>
              </a:prstGeom>
              <a:noFill/>
              <a:ln w="9525">
                <a:solidFill>
                  <a:schemeClr val="folHlink"/>
                </a:solidFill>
                <a:miter lim="800000"/>
                <a:headEnd/>
                <a:tailEnd/>
              </a:ln>
              <a:effectLst/>
            </p:spPr>
            <p:txBody>
              <a:bodyPr wrap="none"/>
              <a:lstStyle/>
              <a:p>
                <a:endParaRPr lang="es-ES_tradnl"/>
              </a:p>
            </p:txBody>
          </p:sp>
        </p:grpSp>
      </p:grpSp>
      <p:sp>
        <p:nvSpPr>
          <p:cNvPr id="229378" name="Text Box 2"/>
          <p:cNvSpPr txBox="1">
            <a:spLocks noChangeArrowheads="1"/>
          </p:cNvSpPr>
          <p:nvPr/>
        </p:nvSpPr>
        <p:spPr bwMode="auto">
          <a:xfrm>
            <a:off x="6372225" y="115888"/>
            <a:ext cx="2736850" cy="396875"/>
          </a:xfrm>
          <a:prstGeom prst="rect">
            <a:avLst/>
          </a:prstGeom>
          <a:noFill/>
          <a:ln w="9525">
            <a:noFill/>
            <a:miter lim="800000"/>
            <a:headEnd/>
            <a:tailEnd/>
          </a:ln>
          <a:effectLst/>
        </p:spPr>
        <p:txBody>
          <a:bodyPr>
            <a:spAutoFit/>
          </a:bodyPr>
          <a:lstStyle/>
          <a:p>
            <a:pPr algn="r">
              <a:spcBef>
                <a:spcPct val="50000"/>
              </a:spcBef>
            </a:pPr>
            <a:r>
              <a:rPr lang="es-ES" sz="2000" b="1"/>
              <a:t>Leyes de los gases</a:t>
            </a:r>
          </a:p>
        </p:txBody>
      </p:sp>
      <p:sp>
        <p:nvSpPr>
          <p:cNvPr id="229379" name="Text Box 3"/>
          <p:cNvSpPr txBox="1">
            <a:spLocks noChangeArrowheads="1"/>
          </p:cNvSpPr>
          <p:nvPr/>
        </p:nvSpPr>
        <p:spPr bwMode="auto">
          <a:xfrm>
            <a:off x="3851275" y="549275"/>
            <a:ext cx="5184775" cy="2262188"/>
          </a:xfrm>
          <a:prstGeom prst="rect">
            <a:avLst/>
          </a:prstGeom>
          <a:noFill/>
          <a:ln w="9525">
            <a:noFill/>
            <a:miter lim="800000"/>
            <a:headEnd/>
            <a:tailEnd/>
          </a:ln>
          <a:effectLst/>
        </p:spPr>
        <p:txBody>
          <a:bodyPr>
            <a:spAutoFit/>
          </a:bodyPr>
          <a:lstStyle/>
          <a:p>
            <a:pPr>
              <a:lnSpc>
                <a:spcPct val="150000"/>
              </a:lnSpc>
              <a:spcBef>
                <a:spcPct val="50000"/>
              </a:spcBef>
            </a:pPr>
            <a:r>
              <a:rPr lang="es-ES" sz="2400" b="1">
                <a:solidFill>
                  <a:srgbClr val="CC0066"/>
                </a:solidFill>
                <a:effectLst>
                  <a:outerShdw blurRad="38100" dist="38100" dir="2700000" algn="tl">
                    <a:srgbClr val="000000"/>
                  </a:outerShdw>
                </a:effectLst>
              </a:rPr>
              <a:t>Ley de Charles y Gay-Lussac (1ª)</a:t>
            </a:r>
          </a:p>
          <a:p>
            <a:pPr>
              <a:lnSpc>
                <a:spcPct val="150000"/>
              </a:lnSpc>
              <a:spcBef>
                <a:spcPct val="50000"/>
              </a:spcBef>
            </a:pPr>
            <a:endParaRPr lang="es-ES" sz="800" b="1">
              <a:solidFill>
                <a:srgbClr val="CC0066"/>
              </a:solidFill>
              <a:effectLst>
                <a:outerShdw blurRad="38100" dist="38100" dir="2700000" algn="tl">
                  <a:srgbClr val="000000"/>
                </a:outerShdw>
              </a:effectLst>
            </a:endParaRPr>
          </a:p>
          <a:p>
            <a:pPr>
              <a:lnSpc>
                <a:spcPct val="150000"/>
              </a:lnSpc>
              <a:spcBef>
                <a:spcPct val="50000"/>
              </a:spcBef>
            </a:pPr>
            <a:r>
              <a:rPr lang="es-ES"/>
              <a:t>	</a:t>
            </a:r>
            <a:r>
              <a:rPr lang="es-ES" i="1">
                <a:effectLst>
                  <a:outerShdw blurRad="38100" dist="38100" dir="2700000" algn="tl">
                    <a:srgbClr val="000000"/>
                  </a:outerShdw>
                </a:effectLst>
              </a:rPr>
              <a:t>El volumen de un gas es directamente proporcional a la temperatura absoluta (a presión y cantidad de materia constantes).</a:t>
            </a:r>
          </a:p>
        </p:txBody>
      </p:sp>
      <p:sp>
        <p:nvSpPr>
          <p:cNvPr id="229380" name="Rectangle 4"/>
          <p:cNvSpPr>
            <a:spLocks noChangeArrowheads="1"/>
          </p:cNvSpPr>
          <p:nvPr/>
        </p:nvSpPr>
        <p:spPr bwMode="auto">
          <a:xfrm>
            <a:off x="5745163" y="3068638"/>
            <a:ext cx="2144712" cy="504825"/>
          </a:xfrm>
          <a:prstGeom prst="rect">
            <a:avLst/>
          </a:prstGeom>
          <a:noFill/>
          <a:ln w="9525">
            <a:noFill/>
            <a:miter lim="800000"/>
            <a:headEnd/>
            <a:tailEnd/>
          </a:ln>
          <a:effectLst/>
        </p:spPr>
        <p:txBody>
          <a:bodyPr wrap="none">
            <a:spAutoFit/>
          </a:bodyPr>
          <a:lstStyle/>
          <a:p>
            <a:pPr>
              <a:lnSpc>
                <a:spcPct val="150000"/>
              </a:lnSpc>
              <a:spcBef>
                <a:spcPct val="50000"/>
              </a:spcBef>
            </a:pPr>
            <a:r>
              <a:rPr lang="es-ES"/>
              <a:t>V </a:t>
            </a:r>
            <a:r>
              <a:rPr lang="el-GR"/>
              <a:t>α</a:t>
            </a:r>
            <a:r>
              <a:rPr lang="es-ES"/>
              <a:t> T (a n y P ctes)</a:t>
            </a:r>
          </a:p>
        </p:txBody>
      </p:sp>
      <p:sp>
        <p:nvSpPr>
          <p:cNvPr id="229381" name="Rectangle 5"/>
          <p:cNvSpPr>
            <a:spLocks noChangeArrowheads="1"/>
          </p:cNvSpPr>
          <p:nvPr/>
        </p:nvSpPr>
        <p:spPr bwMode="auto">
          <a:xfrm>
            <a:off x="6273800" y="4637088"/>
            <a:ext cx="923925" cy="376237"/>
          </a:xfrm>
          <a:prstGeom prst="rect">
            <a:avLst/>
          </a:prstGeom>
          <a:solidFill>
            <a:srgbClr val="9999FF"/>
          </a:solidFill>
          <a:ln w="9525">
            <a:solidFill>
              <a:schemeClr val="folHlink"/>
            </a:solidFill>
            <a:miter lim="800000"/>
            <a:headEnd/>
            <a:tailEnd/>
          </a:ln>
          <a:effectLst/>
        </p:spPr>
        <p:txBody>
          <a:bodyPr wrap="none">
            <a:spAutoFit/>
          </a:bodyPr>
          <a:lstStyle/>
          <a:p>
            <a:r>
              <a:rPr lang="es-ES"/>
              <a:t>V = k.T</a:t>
            </a:r>
          </a:p>
        </p:txBody>
      </p:sp>
      <p:sp>
        <p:nvSpPr>
          <p:cNvPr id="229387" name="AutoShape 11"/>
          <p:cNvSpPr>
            <a:spLocks noChangeArrowheads="1"/>
          </p:cNvSpPr>
          <p:nvPr/>
        </p:nvSpPr>
        <p:spPr bwMode="auto">
          <a:xfrm>
            <a:off x="6553200" y="3933825"/>
            <a:ext cx="381000" cy="533400"/>
          </a:xfrm>
          <a:prstGeom prst="downArrow">
            <a:avLst>
              <a:gd name="adj1" fmla="val 50000"/>
              <a:gd name="adj2" fmla="val 35000"/>
            </a:avLst>
          </a:prstGeom>
          <a:solidFill>
            <a:srgbClr val="CC0066"/>
          </a:solidFill>
          <a:ln w="9525">
            <a:solidFill>
              <a:schemeClr val="tx2"/>
            </a:solidFill>
            <a:miter lim="800000"/>
            <a:headEnd/>
            <a:tailEnd/>
          </a:ln>
          <a:effectLst/>
        </p:spPr>
        <p:txBody>
          <a:bodyPr wrap="none" anchor="ctr"/>
          <a:lstStyle/>
          <a:p>
            <a:endParaRPr lang="es-ES_tradnl"/>
          </a:p>
        </p:txBody>
      </p:sp>
      <p:pic>
        <p:nvPicPr>
          <p:cNvPr id="229388" name="Picture 12"/>
          <p:cNvPicPr>
            <a:picLocks noChangeArrowheads="1"/>
          </p:cNvPicPr>
          <p:nvPr/>
        </p:nvPicPr>
        <p:blipFill>
          <a:blip r:embed="rId6" cstate="print"/>
          <a:srcRect/>
          <a:stretch>
            <a:fillRect/>
          </a:stretch>
        </p:blipFill>
        <p:spPr bwMode="auto">
          <a:xfrm>
            <a:off x="323850" y="1341438"/>
            <a:ext cx="1604963" cy="1439862"/>
          </a:xfrm>
          <a:prstGeom prst="rect">
            <a:avLst/>
          </a:prstGeom>
          <a:noFill/>
          <a:ln w="12700">
            <a:solidFill>
              <a:srgbClr val="000080"/>
            </a:solidFill>
            <a:miter lim="800000"/>
            <a:headEnd/>
            <a:tailEnd/>
          </a:ln>
          <a:effectLst>
            <a:outerShdw dist="89803" dir="18900000" algn="ctr" rotWithShape="0">
              <a:srgbClr val="777777">
                <a:alpha val="50000"/>
              </a:srgbClr>
            </a:outerShdw>
          </a:effectLst>
        </p:spPr>
      </p:pic>
      <p:grpSp>
        <p:nvGrpSpPr>
          <p:cNvPr id="229401" name="Group 25"/>
          <p:cNvGrpSpPr>
            <a:grpSpLocks/>
          </p:cNvGrpSpPr>
          <p:nvPr/>
        </p:nvGrpSpPr>
        <p:grpSpPr bwMode="auto">
          <a:xfrm>
            <a:off x="2987675" y="4652963"/>
            <a:ext cx="4484688" cy="904875"/>
            <a:chOff x="1718" y="2880"/>
            <a:chExt cx="2825" cy="570"/>
          </a:xfrm>
        </p:grpSpPr>
        <p:sp>
          <p:nvSpPr>
            <p:cNvPr id="229395" name="Rectangle 19"/>
            <p:cNvSpPr>
              <a:spLocks noChangeArrowheads="1"/>
            </p:cNvSpPr>
            <p:nvPr/>
          </p:nvSpPr>
          <p:spPr bwMode="auto">
            <a:xfrm>
              <a:off x="1718" y="3258"/>
              <a:ext cx="2825" cy="192"/>
            </a:xfrm>
            <a:prstGeom prst="rect">
              <a:avLst/>
            </a:prstGeom>
            <a:noFill/>
            <a:ln w="9525">
              <a:noFill/>
              <a:miter lim="800000"/>
              <a:headEnd/>
              <a:tailEnd/>
            </a:ln>
            <a:effectLst/>
          </p:spPr>
          <p:txBody>
            <a:bodyPr wrap="none">
              <a:spAutoFit/>
            </a:bodyPr>
            <a:lstStyle/>
            <a:p>
              <a:pPr>
                <a:spcBef>
                  <a:spcPct val="50000"/>
                </a:spcBef>
              </a:pPr>
              <a:r>
                <a:rPr lang="es-ES" sz="1400"/>
                <a:t>A P = 1 atm y T = 273 K, V = 22.4 l para cualquier gas.</a:t>
              </a:r>
            </a:p>
          </p:txBody>
        </p:sp>
        <p:sp>
          <p:nvSpPr>
            <p:cNvPr id="229396" name="Line 20"/>
            <p:cNvSpPr>
              <a:spLocks noChangeShapeType="1"/>
            </p:cNvSpPr>
            <p:nvPr/>
          </p:nvSpPr>
          <p:spPr bwMode="auto">
            <a:xfrm flipH="1" flipV="1">
              <a:off x="1728" y="2880"/>
              <a:ext cx="96" cy="384"/>
            </a:xfrm>
            <a:prstGeom prst="line">
              <a:avLst/>
            </a:prstGeom>
            <a:noFill/>
            <a:ln w="9525">
              <a:solidFill>
                <a:schemeClr val="tx1"/>
              </a:solidFill>
              <a:miter lim="800000"/>
              <a:headEnd/>
              <a:tailEnd type="triangle" w="med" len="med"/>
            </a:ln>
            <a:effectLst/>
          </p:spPr>
          <p:txBody>
            <a:bodyPr wrap="none"/>
            <a:lstStyle/>
            <a:p>
              <a:endParaRPr lang="es-ES_tradnl"/>
            </a:p>
          </p:txBody>
        </p:sp>
      </p:grpSp>
      <p:grpSp>
        <p:nvGrpSpPr>
          <p:cNvPr id="229415" name="Group 39"/>
          <p:cNvGrpSpPr>
            <a:grpSpLocks/>
          </p:cNvGrpSpPr>
          <p:nvPr/>
        </p:nvGrpSpPr>
        <p:grpSpPr bwMode="auto">
          <a:xfrm>
            <a:off x="322263" y="3213100"/>
            <a:ext cx="3097212" cy="2232025"/>
            <a:chOff x="203" y="2024"/>
            <a:chExt cx="1951" cy="1406"/>
          </a:xfrm>
        </p:grpSpPr>
        <p:sp>
          <p:nvSpPr>
            <p:cNvPr id="229393" name="Text Box 17"/>
            <p:cNvSpPr txBox="1">
              <a:spLocks noChangeArrowheads="1"/>
            </p:cNvSpPr>
            <p:nvPr/>
          </p:nvSpPr>
          <p:spPr bwMode="auto">
            <a:xfrm>
              <a:off x="203" y="2024"/>
              <a:ext cx="1951" cy="192"/>
            </a:xfrm>
            <a:prstGeom prst="rect">
              <a:avLst/>
            </a:prstGeom>
            <a:noFill/>
            <a:ln w="9525">
              <a:noFill/>
              <a:miter lim="800000"/>
              <a:headEnd/>
              <a:tailEnd/>
            </a:ln>
            <a:effectLst/>
          </p:spPr>
          <p:txBody>
            <a:bodyPr>
              <a:spAutoFit/>
            </a:bodyPr>
            <a:lstStyle/>
            <a:p>
              <a:pPr>
                <a:spcBef>
                  <a:spcPct val="50000"/>
                </a:spcBef>
              </a:pPr>
              <a:r>
                <a:rPr lang="es-ES" sz="1400"/>
                <a:t>El volumen se hace cero a 0 K</a:t>
              </a:r>
            </a:p>
          </p:txBody>
        </p:sp>
        <p:sp>
          <p:nvSpPr>
            <p:cNvPr id="229398" name="Line 22"/>
            <p:cNvSpPr>
              <a:spLocks noChangeShapeType="1"/>
            </p:cNvSpPr>
            <p:nvPr/>
          </p:nvSpPr>
          <p:spPr bwMode="auto">
            <a:xfrm>
              <a:off x="1111" y="2251"/>
              <a:ext cx="37" cy="1179"/>
            </a:xfrm>
            <a:prstGeom prst="line">
              <a:avLst/>
            </a:prstGeom>
            <a:noFill/>
            <a:ln w="9525">
              <a:solidFill>
                <a:schemeClr val="tx1"/>
              </a:solidFill>
              <a:miter lim="800000"/>
              <a:headEnd/>
              <a:tailEnd type="triangle" w="med" len="med"/>
            </a:ln>
            <a:effectLst/>
          </p:spPr>
          <p:txBody>
            <a:bodyPr wrap="none"/>
            <a:lstStyle/>
            <a:p>
              <a:endParaRPr lang="es-ES_tradnl"/>
            </a:p>
          </p:txBody>
        </p:sp>
      </p:grpSp>
      <p:sp>
        <p:nvSpPr>
          <p:cNvPr id="229404" name="AutoShape 28">
            <a:hlinkClick r:id="rId7" action="ppaction://hlinkfile" highlightClick="1"/>
          </p:cNvPr>
          <p:cNvSpPr>
            <a:spLocks noChangeArrowheads="1"/>
          </p:cNvSpPr>
          <p:nvPr/>
        </p:nvSpPr>
        <p:spPr bwMode="auto">
          <a:xfrm>
            <a:off x="2051050" y="765175"/>
            <a:ext cx="431800" cy="287338"/>
          </a:xfrm>
          <a:prstGeom prst="actionButtonMovie">
            <a:avLst/>
          </a:prstGeom>
          <a:solidFill>
            <a:srgbClr val="9999FF"/>
          </a:solidFill>
          <a:ln w="9525">
            <a:noFill/>
            <a:miter lim="800000"/>
            <a:headEnd/>
            <a:tailEnd/>
          </a:ln>
          <a:effectLst/>
        </p:spPr>
        <p:txBody>
          <a:bodyPr wrap="none" anchor="ctr"/>
          <a:lstStyle/>
          <a:p>
            <a:endParaRPr lang="es-ES_tradnl"/>
          </a:p>
        </p:txBody>
      </p:sp>
      <p:sp>
        <p:nvSpPr>
          <p:cNvPr id="229405" name="Text Box 29"/>
          <p:cNvSpPr txBox="1">
            <a:spLocks noChangeArrowheads="1"/>
          </p:cNvSpPr>
          <p:nvPr/>
        </p:nvSpPr>
        <p:spPr bwMode="auto">
          <a:xfrm>
            <a:off x="5076825" y="3500438"/>
            <a:ext cx="3455988" cy="304800"/>
          </a:xfrm>
          <a:prstGeom prst="rect">
            <a:avLst/>
          </a:prstGeom>
          <a:noFill/>
          <a:ln w="9525">
            <a:noFill/>
            <a:miter lim="800000"/>
            <a:headEnd/>
            <a:tailEnd/>
          </a:ln>
          <a:effectLst/>
        </p:spPr>
        <p:txBody>
          <a:bodyPr>
            <a:spAutoFit/>
          </a:bodyPr>
          <a:lstStyle/>
          <a:p>
            <a:pPr algn="ctr">
              <a:spcBef>
                <a:spcPct val="50000"/>
              </a:spcBef>
            </a:pPr>
            <a:r>
              <a:rPr lang="es-ES" sz="1400"/>
              <a:t>Transformación isobárica</a:t>
            </a:r>
            <a:endParaRPr lang="es-ES_tradnl" sz="1400"/>
          </a:p>
        </p:txBody>
      </p:sp>
      <p:pic>
        <p:nvPicPr>
          <p:cNvPr id="229406" name="Picture 30" descr="gaylussac"/>
          <p:cNvPicPr>
            <a:picLocks noChangeAspect="1" noChangeArrowheads="1"/>
          </p:cNvPicPr>
          <p:nvPr/>
        </p:nvPicPr>
        <p:blipFill>
          <a:blip r:embed="rId8" cstate="print"/>
          <a:srcRect l="6938" r="2948" b="25938"/>
          <a:stretch>
            <a:fillRect/>
          </a:stretch>
        </p:blipFill>
        <p:spPr bwMode="auto">
          <a:xfrm>
            <a:off x="2149475" y="1341438"/>
            <a:ext cx="1558925" cy="1439862"/>
          </a:xfrm>
          <a:prstGeom prst="rect">
            <a:avLst/>
          </a:prstGeom>
          <a:noFill/>
          <a:ln w="9525">
            <a:solidFill>
              <a:schemeClr val="tx2"/>
            </a:solidFill>
            <a:miter lim="800000"/>
            <a:headEnd/>
            <a:tailEnd/>
          </a:ln>
          <a:effectLst>
            <a:outerShdw dist="89803" dir="18900000" algn="ctr" rotWithShape="0">
              <a:srgbClr val="777777">
                <a:alpha val="50000"/>
              </a:srgbClr>
            </a:outerShdw>
          </a:effectLst>
        </p:spPr>
      </p:pic>
      <p:sp>
        <p:nvSpPr>
          <p:cNvPr id="229417" name="AutoShape 41">
            <a:hlinkClick r:id="rId9" action="ppaction://hlinkfile" highlightClick="1"/>
          </p:cNvPr>
          <p:cNvSpPr>
            <a:spLocks noChangeArrowheads="1"/>
          </p:cNvSpPr>
          <p:nvPr/>
        </p:nvSpPr>
        <p:spPr bwMode="auto">
          <a:xfrm>
            <a:off x="2700338" y="765175"/>
            <a:ext cx="431800" cy="287338"/>
          </a:xfrm>
          <a:prstGeom prst="actionButtonMovie">
            <a:avLst/>
          </a:prstGeom>
          <a:solidFill>
            <a:srgbClr val="9999FF"/>
          </a:solidFill>
          <a:ln w="9525">
            <a:noFill/>
            <a:miter lim="800000"/>
            <a:headEnd/>
            <a:tailEnd/>
          </a:ln>
          <a:effectLst/>
        </p:spPr>
        <p:txBody>
          <a:bodyPr wrap="none" anchor="ctr"/>
          <a:lstStyle/>
          <a:p>
            <a:endParaRPr lang="es-ES_tradnl"/>
          </a:p>
        </p:txBody>
      </p:sp>
      <p:sp>
        <p:nvSpPr>
          <p:cNvPr id="229418" name="AutoShape 42">
            <a:hlinkClick r:id="rId10" action="ppaction://hlinkfile" highlightClick="1"/>
          </p:cNvPr>
          <p:cNvSpPr>
            <a:spLocks noChangeArrowheads="1"/>
          </p:cNvSpPr>
          <p:nvPr/>
        </p:nvSpPr>
        <p:spPr bwMode="auto">
          <a:xfrm>
            <a:off x="4716463" y="3357563"/>
            <a:ext cx="431800" cy="287337"/>
          </a:xfrm>
          <a:prstGeom prst="actionButtonMovie">
            <a:avLst/>
          </a:prstGeom>
          <a:solidFill>
            <a:srgbClr val="9999FF"/>
          </a:solidFill>
          <a:ln w="9525">
            <a:noFill/>
            <a:miter lim="800000"/>
            <a:headEnd/>
            <a:tailEnd/>
          </a:ln>
          <a:effectLst/>
        </p:spPr>
        <p:txBody>
          <a:bodyPr wrap="none" anchor="ctr"/>
          <a:lstStyle/>
          <a:p>
            <a:endParaRPr lang="es-ES_tradnl"/>
          </a:p>
        </p:txBody>
      </p:sp>
      <p:sp>
        <p:nvSpPr>
          <p:cNvPr id="229419" name="Text Box 43"/>
          <p:cNvSpPr txBox="1">
            <a:spLocks noChangeArrowheads="1"/>
          </p:cNvSpPr>
          <p:nvPr/>
        </p:nvSpPr>
        <p:spPr bwMode="auto">
          <a:xfrm>
            <a:off x="4572000" y="3644900"/>
            <a:ext cx="792163" cy="244475"/>
          </a:xfrm>
          <a:prstGeom prst="rect">
            <a:avLst/>
          </a:prstGeom>
          <a:noFill/>
          <a:ln w="9525">
            <a:noFill/>
            <a:miter lim="800000"/>
            <a:headEnd/>
            <a:tailEnd/>
          </a:ln>
          <a:effectLst/>
        </p:spPr>
        <p:txBody>
          <a:bodyPr>
            <a:spAutoFit/>
          </a:bodyPr>
          <a:lstStyle/>
          <a:p>
            <a:pPr algn="ctr">
              <a:spcBef>
                <a:spcPct val="50000"/>
              </a:spcBef>
            </a:pPr>
            <a:r>
              <a:rPr lang="es-ES" sz="1000" i="1">
                <a:latin typeface="Tempus Sans ITC" pitchFamily="82" charset="0"/>
              </a:rPr>
              <a:t>gráfica</a:t>
            </a:r>
            <a:endParaRPr lang="es-ES_tradnl" sz="1000" i="1">
              <a:latin typeface="Tempus Sans ITC" pitchFamily="82" charset="0"/>
            </a:endParaRPr>
          </a:p>
        </p:txBody>
      </p:sp>
      <p:sp>
        <p:nvSpPr>
          <p:cNvPr id="229420" name="AutoShape 44">
            <a:hlinkClick r:id="rId11" action="ppaction://hlinkfile" highlightClick="1"/>
          </p:cNvPr>
          <p:cNvSpPr>
            <a:spLocks noChangeArrowheads="1"/>
          </p:cNvSpPr>
          <p:nvPr/>
        </p:nvSpPr>
        <p:spPr bwMode="auto">
          <a:xfrm>
            <a:off x="3276600" y="765175"/>
            <a:ext cx="431800" cy="287338"/>
          </a:xfrm>
          <a:prstGeom prst="actionButtonMovie">
            <a:avLst/>
          </a:prstGeom>
          <a:solidFill>
            <a:srgbClr val="9999FF"/>
          </a:solidFill>
          <a:ln w="9525">
            <a:noFill/>
            <a:miter lim="800000"/>
            <a:headEnd/>
            <a:tailEnd/>
          </a:ln>
          <a:effectLst/>
        </p:spPr>
        <p:txBody>
          <a:bodyPr wrap="none" anchor="ctr"/>
          <a:lstStyle/>
          <a:p>
            <a:endParaRPr lang="es-ES_tradnl"/>
          </a:p>
        </p:txBody>
      </p:sp>
      <p:sp>
        <p:nvSpPr>
          <p:cNvPr id="229421" name="AutoShape 45">
            <a:hlinkClick r:id="rId11" action="ppaction://hlinkfile" highlightClick="1"/>
          </p:cNvPr>
          <p:cNvSpPr>
            <a:spLocks noChangeArrowheads="1"/>
          </p:cNvSpPr>
          <p:nvPr/>
        </p:nvSpPr>
        <p:spPr bwMode="auto">
          <a:xfrm>
            <a:off x="3276600" y="765175"/>
            <a:ext cx="431800" cy="287338"/>
          </a:xfrm>
          <a:prstGeom prst="actionButtonMovie">
            <a:avLst/>
          </a:prstGeom>
          <a:solidFill>
            <a:srgbClr val="9999FF"/>
          </a:solidFill>
          <a:ln w="9525">
            <a:noFill/>
            <a:miter lim="800000"/>
            <a:headEnd/>
            <a:tailEnd/>
          </a:ln>
          <a:effectLst/>
        </p:spPr>
        <p:txBody>
          <a:bodyPr wrap="none" anchor="ctr"/>
          <a:lstStyle/>
          <a:p>
            <a:endParaRPr lang="es-ES_tradnl"/>
          </a:p>
        </p:txBody>
      </p:sp>
      <p:sp>
        <p:nvSpPr>
          <p:cNvPr id="229422" name="AutoShape 46">
            <a:hlinkClick r:id="rId12" action="ppaction://hlinkfile" highlightClick="1"/>
          </p:cNvPr>
          <p:cNvSpPr>
            <a:spLocks noChangeArrowheads="1"/>
          </p:cNvSpPr>
          <p:nvPr/>
        </p:nvSpPr>
        <p:spPr bwMode="auto">
          <a:xfrm>
            <a:off x="8101013" y="4724400"/>
            <a:ext cx="431800" cy="287338"/>
          </a:xfrm>
          <a:prstGeom prst="actionButtonMovie">
            <a:avLst/>
          </a:prstGeom>
          <a:solidFill>
            <a:srgbClr val="993366"/>
          </a:solidFill>
          <a:ln w="9525">
            <a:noFill/>
            <a:miter lim="800000"/>
            <a:headEnd/>
            <a:tailEnd/>
          </a:ln>
          <a:effectLst/>
        </p:spPr>
        <p:txBody>
          <a:bodyPr wrap="none" anchor="ctr"/>
          <a:lstStyle/>
          <a:p>
            <a:endParaRPr lang="es-ES_tradnl"/>
          </a:p>
        </p:txBody>
      </p:sp>
    </p:spTree>
  </p:cSld>
  <p:clrMapOvr>
    <a:masterClrMapping/>
  </p:clrMapOvr>
  <p:transition spd="med" advClick="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29379">
                                            <p:txEl>
                                              <p:pRg st="0" end="0"/>
                                            </p:txEl>
                                          </p:spTgt>
                                        </p:tgtEl>
                                        <p:attrNameLst>
                                          <p:attrName>style.visibility</p:attrName>
                                        </p:attrNameLst>
                                      </p:cBhvr>
                                      <p:to>
                                        <p:strVal val="visible"/>
                                      </p:to>
                                    </p:set>
                                    <p:anim calcmode="lin" valueType="num">
                                      <p:cBhvr>
                                        <p:cTn id="7" dur="2000" fill="hold"/>
                                        <p:tgtEl>
                                          <p:spTgt spid="229379">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2937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fill="hold" grpId="0" nodeType="afterEffect">
                                  <p:stCondLst>
                                    <p:cond delay="0"/>
                                  </p:stCondLst>
                                  <p:childTnLst>
                                    <p:set>
                                      <p:cBhvr>
                                        <p:cTn id="11" dur="1" fill="hold">
                                          <p:stCondLst>
                                            <p:cond delay="0"/>
                                          </p:stCondLst>
                                        </p:cTn>
                                        <p:tgtEl>
                                          <p:spTgt spid="229378"/>
                                        </p:tgtEl>
                                        <p:attrNameLst>
                                          <p:attrName>style.visibility</p:attrName>
                                        </p:attrNameLst>
                                      </p:cBhvr>
                                      <p:to>
                                        <p:strVal val="visible"/>
                                      </p:to>
                                    </p:set>
                                    <p:anim calcmode="lin" valueType="num">
                                      <p:cBhvr>
                                        <p:cTn id="12" dur="2000" fill="hold"/>
                                        <p:tgtEl>
                                          <p:spTgt spid="229378"/>
                                        </p:tgtEl>
                                        <p:attrNameLst>
                                          <p:attrName>ppt_w</p:attrName>
                                        </p:attrNameLst>
                                      </p:cBhvr>
                                      <p:tavLst>
                                        <p:tav tm="0">
                                          <p:val>
                                            <p:fltVal val="0"/>
                                          </p:val>
                                        </p:tav>
                                        <p:tav tm="100000">
                                          <p:val>
                                            <p:strVal val="#ppt_w"/>
                                          </p:val>
                                        </p:tav>
                                      </p:tavLst>
                                    </p:anim>
                                    <p:anim calcmode="lin" valueType="num">
                                      <p:cBhvr>
                                        <p:cTn id="13" dur="2000" fill="hold"/>
                                        <p:tgtEl>
                                          <p:spTgt spid="229378"/>
                                        </p:tgtEl>
                                        <p:attrNameLst>
                                          <p:attrName>ppt_h</p:attrName>
                                        </p:attrNameLst>
                                      </p:cBhvr>
                                      <p:tavLst>
                                        <p:tav tm="0">
                                          <p:val>
                                            <p:fltVal val="0"/>
                                          </p:val>
                                        </p:tav>
                                        <p:tav tm="100000">
                                          <p:val>
                                            <p:strVal val="#ppt_h"/>
                                          </p:val>
                                        </p:tav>
                                      </p:tavLst>
                                    </p:anim>
                                  </p:childTnLst>
                                </p:cTn>
                              </p:par>
                            </p:childTnLst>
                          </p:cTn>
                        </p:par>
                        <p:par>
                          <p:cTn id="14" fill="hold">
                            <p:stCondLst>
                              <p:cond delay="4000"/>
                            </p:stCondLst>
                            <p:childTnLst>
                              <p:par>
                                <p:cTn id="15" presetID="9" presetClass="entr" presetSubtype="0" fill="hold" nodeType="afterEffect">
                                  <p:stCondLst>
                                    <p:cond delay="0"/>
                                  </p:stCondLst>
                                  <p:childTnLst>
                                    <p:set>
                                      <p:cBhvr>
                                        <p:cTn id="16" dur="1" fill="hold">
                                          <p:stCondLst>
                                            <p:cond delay="0"/>
                                          </p:stCondLst>
                                        </p:cTn>
                                        <p:tgtEl>
                                          <p:spTgt spid="229388"/>
                                        </p:tgtEl>
                                        <p:attrNameLst>
                                          <p:attrName>style.visibility</p:attrName>
                                        </p:attrNameLst>
                                      </p:cBhvr>
                                      <p:to>
                                        <p:strVal val="visible"/>
                                      </p:to>
                                    </p:set>
                                    <p:animEffect transition="in" filter="dissolve">
                                      <p:cBhvr>
                                        <p:cTn id="17" dur="2000"/>
                                        <p:tgtEl>
                                          <p:spTgt spid="229388"/>
                                        </p:tgtEl>
                                      </p:cBhvr>
                                    </p:animEffect>
                                  </p:childTnLst>
                                </p:cTn>
                              </p:par>
                            </p:childTnLst>
                          </p:cTn>
                        </p:par>
                        <p:par>
                          <p:cTn id="18" fill="hold">
                            <p:stCondLst>
                              <p:cond delay="6000"/>
                            </p:stCondLst>
                            <p:childTnLst>
                              <p:par>
                                <p:cTn id="19" presetID="9" presetClass="entr" presetSubtype="0" fill="hold" nodeType="afterEffect">
                                  <p:stCondLst>
                                    <p:cond delay="0"/>
                                  </p:stCondLst>
                                  <p:childTnLst>
                                    <p:set>
                                      <p:cBhvr>
                                        <p:cTn id="20" dur="1" fill="hold">
                                          <p:stCondLst>
                                            <p:cond delay="0"/>
                                          </p:stCondLst>
                                        </p:cTn>
                                        <p:tgtEl>
                                          <p:spTgt spid="229406"/>
                                        </p:tgtEl>
                                        <p:attrNameLst>
                                          <p:attrName>style.visibility</p:attrName>
                                        </p:attrNameLst>
                                      </p:cBhvr>
                                      <p:to>
                                        <p:strVal val="visible"/>
                                      </p:to>
                                    </p:set>
                                    <p:animEffect transition="in" filter="dissolve">
                                      <p:cBhvr>
                                        <p:cTn id="21" dur="2000"/>
                                        <p:tgtEl>
                                          <p:spTgt spid="229406"/>
                                        </p:tgtEl>
                                      </p:cBhvr>
                                    </p:animEffect>
                                  </p:childTnLst>
                                </p:cTn>
                              </p:par>
                            </p:childTnLst>
                          </p:cTn>
                        </p:par>
                        <p:par>
                          <p:cTn id="22" fill="hold">
                            <p:stCondLst>
                              <p:cond delay="8000"/>
                            </p:stCondLst>
                            <p:childTnLst>
                              <p:par>
                                <p:cTn id="23" presetID="27" presetClass="entr" presetSubtype="0" fill="hold" nodeType="afterEffect">
                                  <p:stCondLst>
                                    <p:cond delay="2000"/>
                                  </p:stCondLst>
                                  <p:iterate type="lt">
                                    <p:tmPct val="50000"/>
                                  </p:iterate>
                                  <p:childTnLst>
                                    <p:set>
                                      <p:cBhvr>
                                        <p:cTn id="24" dur="1" fill="hold">
                                          <p:stCondLst>
                                            <p:cond delay="0"/>
                                          </p:stCondLst>
                                        </p:cTn>
                                        <p:tgtEl>
                                          <p:spTgt spid="229379">
                                            <p:txEl>
                                              <p:pRg st="2" end="2"/>
                                            </p:txEl>
                                          </p:spTgt>
                                        </p:tgtEl>
                                        <p:attrNameLst>
                                          <p:attrName>style.visibility</p:attrName>
                                        </p:attrNameLst>
                                      </p:cBhvr>
                                      <p:to>
                                        <p:strVal val="visible"/>
                                      </p:to>
                                    </p:set>
                                    <p:anim calcmode="discrete" valueType="clr">
                                      <p:cBhvr override="childStyle">
                                        <p:cTn id="25" dur="80"/>
                                        <p:tgtEl>
                                          <p:spTgt spid="22937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29379">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229379">
                                            <p:txEl>
                                              <p:pRg st="2" end="2"/>
                                            </p:txEl>
                                          </p:spTgt>
                                        </p:tgtEl>
                                        <p:attrNameLst>
                                          <p:attrName>fill.type</p:attrName>
                                        </p:attrNameLst>
                                      </p:cBhvr>
                                      <p:to>
                                        <p:strVal val="solid"/>
                                      </p:to>
                                    </p:set>
                                  </p:childTnLst>
                                </p:cTn>
                              </p:par>
                            </p:childTnLst>
                          </p:cTn>
                        </p:par>
                        <p:par>
                          <p:cTn id="28" fill="hold">
                            <p:stCondLst>
                              <p:cond delay="14160"/>
                            </p:stCondLst>
                            <p:childTnLst>
                              <p:par>
                                <p:cTn id="29" presetID="23" presetClass="entr" presetSubtype="16" fill="hold" grpId="0" nodeType="afterEffect">
                                  <p:stCondLst>
                                    <p:cond delay="0"/>
                                  </p:stCondLst>
                                  <p:childTnLst>
                                    <p:set>
                                      <p:cBhvr>
                                        <p:cTn id="30" dur="1" fill="hold">
                                          <p:stCondLst>
                                            <p:cond delay="0"/>
                                          </p:stCondLst>
                                        </p:cTn>
                                        <p:tgtEl>
                                          <p:spTgt spid="229380"/>
                                        </p:tgtEl>
                                        <p:attrNameLst>
                                          <p:attrName>style.visibility</p:attrName>
                                        </p:attrNameLst>
                                      </p:cBhvr>
                                      <p:to>
                                        <p:strVal val="visible"/>
                                      </p:to>
                                    </p:set>
                                    <p:anim calcmode="lin" valueType="num">
                                      <p:cBhvr>
                                        <p:cTn id="31" dur="2000" fill="hold"/>
                                        <p:tgtEl>
                                          <p:spTgt spid="229380"/>
                                        </p:tgtEl>
                                        <p:attrNameLst>
                                          <p:attrName>ppt_w</p:attrName>
                                        </p:attrNameLst>
                                      </p:cBhvr>
                                      <p:tavLst>
                                        <p:tav tm="0">
                                          <p:val>
                                            <p:fltVal val="0"/>
                                          </p:val>
                                        </p:tav>
                                        <p:tav tm="100000">
                                          <p:val>
                                            <p:strVal val="#ppt_w"/>
                                          </p:val>
                                        </p:tav>
                                      </p:tavLst>
                                    </p:anim>
                                    <p:anim calcmode="lin" valueType="num">
                                      <p:cBhvr>
                                        <p:cTn id="32" dur="2000" fill="hold"/>
                                        <p:tgtEl>
                                          <p:spTgt spid="229380"/>
                                        </p:tgtEl>
                                        <p:attrNameLst>
                                          <p:attrName>ppt_h</p:attrName>
                                        </p:attrNameLst>
                                      </p:cBhvr>
                                      <p:tavLst>
                                        <p:tav tm="0">
                                          <p:val>
                                            <p:fltVal val="0"/>
                                          </p:val>
                                        </p:tav>
                                        <p:tav tm="100000">
                                          <p:val>
                                            <p:strVal val="#ppt_h"/>
                                          </p:val>
                                        </p:tav>
                                      </p:tavLst>
                                    </p:anim>
                                  </p:childTnLst>
                                </p:cTn>
                              </p:par>
                            </p:childTnLst>
                          </p:cTn>
                        </p:par>
                        <p:par>
                          <p:cTn id="33" fill="hold">
                            <p:stCondLst>
                              <p:cond delay="16160"/>
                            </p:stCondLst>
                            <p:childTnLst>
                              <p:par>
                                <p:cTn id="34" presetID="23" presetClass="entr" presetSubtype="16" fill="hold" grpId="0" nodeType="afterEffect">
                                  <p:stCondLst>
                                    <p:cond delay="0"/>
                                  </p:stCondLst>
                                  <p:childTnLst>
                                    <p:set>
                                      <p:cBhvr>
                                        <p:cTn id="35" dur="1" fill="hold">
                                          <p:stCondLst>
                                            <p:cond delay="0"/>
                                          </p:stCondLst>
                                        </p:cTn>
                                        <p:tgtEl>
                                          <p:spTgt spid="229405"/>
                                        </p:tgtEl>
                                        <p:attrNameLst>
                                          <p:attrName>style.visibility</p:attrName>
                                        </p:attrNameLst>
                                      </p:cBhvr>
                                      <p:to>
                                        <p:strVal val="visible"/>
                                      </p:to>
                                    </p:set>
                                    <p:anim calcmode="lin" valueType="num">
                                      <p:cBhvr>
                                        <p:cTn id="36" dur="2000" fill="hold"/>
                                        <p:tgtEl>
                                          <p:spTgt spid="229405"/>
                                        </p:tgtEl>
                                        <p:attrNameLst>
                                          <p:attrName>ppt_w</p:attrName>
                                        </p:attrNameLst>
                                      </p:cBhvr>
                                      <p:tavLst>
                                        <p:tav tm="0">
                                          <p:val>
                                            <p:fltVal val="0"/>
                                          </p:val>
                                        </p:tav>
                                        <p:tav tm="100000">
                                          <p:val>
                                            <p:strVal val="#ppt_w"/>
                                          </p:val>
                                        </p:tav>
                                      </p:tavLst>
                                    </p:anim>
                                    <p:anim calcmode="lin" valueType="num">
                                      <p:cBhvr>
                                        <p:cTn id="37" dur="2000" fill="hold"/>
                                        <p:tgtEl>
                                          <p:spTgt spid="229405"/>
                                        </p:tgtEl>
                                        <p:attrNameLst>
                                          <p:attrName>ppt_h</p:attrName>
                                        </p:attrNameLst>
                                      </p:cBhvr>
                                      <p:tavLst>
                                        <p:tav tm="0">
                                          <p:val>
                                            <p:fltVal val="0"/>
                                          </p:val>
                                        </p:tav>
                                        <p:tav tm="100000">
                                          <p:val>
                                            <p:strVal val="#ppt_h"/>
                                          </p:val>
                                        </p:tav>
                                      </p:tavLst>
                                    </p:anim>
                                  </p:childTnLst>
                                </p:cTn>
                              </p:par>
                            </p:childTnLst>
                          </p:cTn>
                        </p:par>
                        <p:par>
                          <p:cTn id="38" fill="hold">
                            <p:stCondLst>
                              <p:cond delay="18160"/>
                            </p:stCondLst>
                            <p:childTnLst>
                              <p:par>
                                <p:cTn id="39" presetID="22" presetClass="entr" presetSubtype="1" fill="hold" grpId="0" nodeType="afterEffect">
                                  <p:stCondLst>
                                    <p:cond delay="0"/>
                                  </p:stCondLst>
                                  <p:childTnLst>
                                    <p:set>
                                      <p:cBhvr>
                                        <p:cTn id="40" dur="1" fill="hold">
                                          <p:stCondLst>
                                            <p:cond delay="0"/>
                                          </p:stCondLst>
                                        </p:cTn>
                                        <p:tgtEl>
                                          <p:spTgt spid="229387"/>
                                        </p:tgtEl>
                                        <p:attrNameLst>
                                          <p:attrName>style.visibility</p:attrName>
                                        </p:attrNameLst>
                                      </p:cBhvr>
                                      <p:to>
                                        <p:strVal val="visible"/>
                                      </p:to>
                                    </p:set>
                                    <p:animEffect transition="in" filter="wipe(up)">
                                      <p:cBhvr>
                                        <p:cTn id="41" dur="2000"/>
                                        <p:tgtEl>
                                          <p:spTgt spid="229387"/>
                                        </p:tgtEl>
                                      </p:cBhvr>
                                    </p:animEffect>
                                  </p:childTnLst>
                                </p:cTn>
                              </p:par>
                            </p:childTnLst>
                          </p:cTn>
                        </p:par>
                        <p:par>
                          <p:cTn id="42" fill="hold">
                            <p:stCondLst>
                              <p:cond delay="20160"/>
                            </p:stCondLst>
                            <p:childTnLst>
                              <p:par>
                                <p:cTn id="43" presetID="23" presetClass="entr" presetSubtype="16" fill="hold" grpId="0" nodeType="afterEffect">
                                  <p:stCondLst>
                                    <p:cond delay="0"/>
                                  </p:stCondLst>
                                  <p:childTnLst>
                                    <p:set>
                                      <p:cBhvr>
                                        <p:cTn id="44" dur="1" fill="hold">
                                          <p:stCondLst>
                                            <p:cond delay="0"/>
                                          </p:stCondLst>
                                        </p:cTn>
                                        <p:tgtEl>
                                          <p:spTgt spid="229381"/>
                                        </p:tgtEl>
                                        <p:attrNameLst>
                                          <p:attrName>style.visibility</p:attrName>
                                        </p:attrNameLst>
                                      </p:cBhvr>
                                      <p:to>
                                        <p:strVal val="visible"/>
                                      </p:to>
                                    </p:set>
                                    <p:anim calcmode="lin" valueType="num">
                                      <p:cBhvr>
                                        <p:cTn id="45" dur="2000" fill="hold"/>
                                        <p:tgtEl>
                                          <p:spTgt spid="229381"/>
                                        </p:tgtEl>
                                        <p:attrNameLst>
                                          <p:attrName>ppt_w</p:attrName>
                                        </p:attrNameLst>
                                      </p:cBhvr>
                                      <p:tavLst>
                                        <p:tav tm="0">
                                          <p:val>
                                            <p:fltVal val="0"/>
                                          </p:val>
                                        </p:tav>
                                        <p:tav tm="100000">
                                          <p:val>
                                            <p:strVal val="#ppt_w"/>
                                          </p:val>
                                        </p:tav>
                                      </p:tavLst>
                                    </p:anim>
                                    <p:anim calcmode="lin" valueType="num">
                                      <p:cBhvr>
                                        <p:cTn id="46" dur="2000" fill="hold"/>
                                        <p:tgtEl>
                                          <p:spTgt spid="229381"/>
                                        </p:tgtEl>
                                        <p:attrNameLst>
                                          <p:attrName>ppt_h</p:attrName>
                                        </p:attrNameLst>
                                      </p:cBhvr>
                                      <p:tavLst>
                                        <p:tav tm="0">
                                          <p:val>
                                            <p:fltVal val="0"/>
                                          </p:val>
                                        </p:tav>
                                        <p:tav tm="100000">
                                          <p:val>
                                            <p:strVal val="#ppt_h"/>
                                          </p:val>
                                        </p:tav>
                                      </p:tavLst>
                                    </p:anim>
                                  </p:childTnLst>
                                </p:cTn>
                              </p:par>
                            </p:childTnLst>
                          </p:cTn>
                        </p:par>
                        <p:par>
                          <p:cTn id="47" fill="hold">
                            <p:stCondLst>
                              <p:cond delay="22160"/>
                            </p:stCondLst>
                            <p:childTnLst>
                              <p:par>
                                <p:cTn id="48" presetID="12" presetClass="entr" presetSubtype="8" fill="hold" nodeType="afterEffect">
                                  <p:stCondLst>
                                    <p:cond delay="0"/>
                                  </p:stCondLst>
                                  <p:childTnLst>
                                    <p:set>
                                      <p:cBhvr>
                                        <p:cTn id="49" dur="1" fill="hold">
                                          <p:stCondLst>
                                            <p:cond delay="0"/>
                                          </p:stCondLst>
                                        </p:cTn>
                                        <p:tgtEl>
                                          <p:spTgt spid="229413"/>
                                        </p:tgtEl>
                                        <p:attrNameLst>
                                          <p:attrName>style.visibility</p:attrName>
                                        </p:attrNameLst>
                                      </p:cBhvr>
                                      <p:to>
                                        <p:strVal val="visible"/>
                                      </p:to>
                                    </p:set>
                                    <p:animEffect transition="in" filter="slide(fromLeft)">
                                      <p:cBhvr>
                                        <p:cTn id="50" dur="2000"/>
                                        <p:tgtEl>
                                          <p:spTgt spid="229413"/>
                                        </p:tgtEl>
                                      </p:cBhvr>
                                    </p:animEffect>
                                  </p:childTnLst>
                                </p:cTn>
                              </p:par>
                            </p:childTnLst>
                          </p:cTn>
                        </p:par>
                        <p:par>
                          <p:cTn id="51" fill="hold">
                            <p:stCondLst>
                              <p:cond delay="24160"/>
                            </p:stCondLst>
                            <p:childTnLst>
                              <p:par>
                                <p:cTn id="52" presetID="18" presetClass="entr" presetSubtype="6" fill="hold" nodeType="afterEffect">
                                  <p:stCondLst>
                                    <p:cond delay="2000"/>
                                  </p:stCondLst>
                                  <p:childTnLst>
                                    <p:set>
                                      <p:cBhvr>
                                        <p:cTn id="53" dur="1" fill="hold">
                                          <p:stCondLst>
                                            <p:cond delay="0"/>
                                          </p:stCondLst>
                                        </p:cTn>
                                        <p:tgtEl>
                                          <p:spTgt spid="229415"/>
                                        </p:tgtEl>
                                        <p:attrNameLst>
                                          <p:attrName>style.visibility</p:attrName>
                                        </p:attrNameLst>
                                      </p:cBhvr>
                                      <p:to>
                                        <p:strVal val="visible"/>
                                      </p:to>
                                    </p:set>
                                    <p:animEffect transition="in" filter="strips(downRight)">
                                      <p:cBhvr>
                                        <p:cTn id="54" dur="2000"/>
                                        <p:tgtEl>
                                          <p:spTgt spid="229415"/>
                                        </p:tgtEl>
                                      </p:cBhvr>
                                    </p:animEffect>
                                  </p:childTnLst>
                                </p:cTn>
                              </p:par>
                            </p:childTnLst>
                          </p:cTn>
                        </p:par>
                        <p:par>
                          <p:cTn id="55" fill="hold">
                            <p:stCondLst>
                              <p:cond delay="28160"/>
                            </p:stCondLst>
                            <p:childTnLst>
                              <p:par>
                                <p:cTn id="56" presetID="18" presetClass="entr" presetSubtype="3" fill="hold" nodeType="afterEffect">
                                  <p:stCondLst>
                                    <p:cond delay="0"/>
                                  </p:stCondLst>
                                  <p:childTnLst>
                                    <p:set>
                                      <p:cBhvr>
                                        <p:cTn id="57" dur="1" fill="hold">
                                          <p:stCondLst>
                                            <p:cond delay="0"/>
                                          </p:stCondLst>
                                        </p:cTn>
                                        <p:tgtEl>
                                          <p:spTgt spid="229401"/>
                                        </p:tgtEl>
                                        <p:attrNameLst>
                                          <p:attrName>style.visibility</p:attrName>
                                        </p:attrNameLst>
                                      </p:cBhvr>
                                      <p:to>
                                        <p:strVal val="visible"/>
                                      </p:to>
                                    </p:set>
                                    <p:animEffect transition="in" filter="strips(upRight)">
                                      <p:cBhvr>
                                        <p:cTn id="58" dur="2000"/>
                                        <p:tgtEl>
                                          <p:spTgt spid="229401"/>
                                        </p:tgtEl>
                                      </p:cBhvr>
                                    </p:animEffect>
                                  </p:childTnLst>
                                </p:cTn>
                              </p:par>
                            </p:childTnLst>
                          </p:cTn>
                        </p:par>
                        <p:par>
                          <p:cTn id="59" fill="hold">
                            <p:stCondLst>
                              <p:cond delay="30160"/>
                            </p:stCondLst>
                            <p:childTnLst>
                              <p:par>
                                <p:cTn id="60" presetID="19" presetClass="entr" presetSubtype="10" fill="hold" grpId="0" nodeType="afterEffect">
                                  <p:stCondLst>
                                    <p:cond delay="0"/>
                                  </p:stCondLst>
                                  <p:childTnLst>
                                    <p:set>
                                      <p:cBhvr>
                                        <p:cTn id="61" dur="1" fill="hold">
                                          <p:stCondLst>
                                            <p:cond delay="0"/>
                                          </p:stCondLst>
                                        </p:cTn>
                                        <p:tgtEl>
                                          <p:spTgt spid="229404"/>
                                        </p:tgtEl>
                                        <p:attrNameLst>
                                          <p:attrName>style.visibility</p:attrName>
                                        </p:attrNameLst>
                                      </p:cBhvr>
                                      <p:to>
                                        <p:strVal val="visible"/>
                                      </p:to>
                                    </p:set>
                                    <p:anim calcmode="lin" valueType="num">
                                      <p:cBhvr>
                                        <p:cTn id="62" dur="3000" fill="hold"/>
                                        <p:tgtEl>
                                          <p:spTgt spid="229404"/>
                                        </p:tgtEl>
                                        <p:attrNameLst>
                                          <p:attrName>ppt_w</p:attrName>
                                        </p:attrNameLst>
                                      </p:cBhvr>
                                      <p:tavLst>
                                        <p:tav tm="0" fmla="#ppt_w*sin(2.5*pi*$)">
                                          <p:val>
                                            <p:fltVal val="0"/>
                                          </p:val>
                                        </p:tav>
                                        <p:tav tm="100000">
                                          <p:val>
                                            <p:fltVal val="1"/>
                                          </p:val>
                                        </p:tav>
                                      </p:tavLst>
                                    </p:anim>
                                    <p:anim calcmode="lin" valueType="num">
                                      <p:cBhvr>
                                        <p:cTn id="63" dur="3000" fill="hold"/>
                                        <p:tgtEl>
                                          <p:spTgt spid="229404"/>
                                        </p:tgtEl>
                                        <p:attrNameLst>
                                          <p:attrName>ppt_h</p:attrName>
                                        </p:attrNameLst>
                                      </p:cBhvr>
                                      <p:tavLst>
                                        <p:tav tm="0">
                                          <p:val>
                                            <p:strVal val="#ppt_h"/>
                                          </p:val>
                                        </p:tav>
                                        <p:tav tm="100000">
                                          <p:val>
                                            <p:strVal val="#ppt_h"/>
                                          </p:val>
                                        </p:tav>
                                      </p:tavLst>
                                    </p:anim>
                                  </p:childTnLst>
                                </p:cTn>
                              </p:par>
                            </p:childTnLst>
                          </p:cTn>
                        </p:par>
                        <p:par>
                          <p:cTn id="64" fill="hold">
                            <p:stCondLst>
                              <p:cond delay="33160"/>
                            </p:stCondLst>
                            <p:childTnLst>
                              <p:par>
                                <p:cTn id="65" presetID="19" presetClass="entr" presetSubtype="10" fill="hold" grpId="0" nodeType="afterEffect">
                                  <p:stCondLst>
                                    <p:cond delay="0"/>
                                  </p:stCondLst>
                                  <p:childTnLst>
                                    <p:set>
                                      <p:cBhvr>
                                        <p:cTn id="66" dur="1" fill="hold">
                                          <p:stCondLst>
                                            <p:cond delay="0"/>
                                          </p:stCondLst>
                                        </p:cTn>
                                        <p:tgtEl>
                                          <p:spTgt spid="229417"/>
                                        </p:tgtEl>
                                        <p:attrNameLst>
                                          <p:attrName>style.visibility</p:attrName>
                                        </p:attrNameLst>
                                      </p:cBhvr>
                                      <p:to>
                                        <p:strVal val="visible"/>
                                      </p:to>
                                    </p:set>
                                    <p:anim calcmode="lin" valueType="num">
                                      <p:cBhvr>
                                        <p:cTn id="67" dur="3000" fill="hold"/>
                                        <p:tgtEl>
                                          <p:spTgt spid="229417"/>
                                        </p:tgtEl>
                                        <p:attrNameLst>
                                          <p:attrName>ppt_w</p:attrName>
                                        </p:attrNameLst>
                                      </p:cBhvr>
                                      <p:tavLst>
                                        <p:tav tm="0" fmla="#ppt_w*sin(2.5*pi*$)">
                                          <p:val>
                                            <p:fltVal val="0"/>
                                          </p:val>
                                        </p:tav>
                                        <p:tav tm="100000">
                                          <p:val>
                                            <p:fltVal val="1"/>
                                          </p:val>
                                        </p:tav>
                                      </p:tavLst>
                                    </p:anim>
                                    <p:anim calcmode="lin" valueType="num">
                                      <p:cBhvr>
                                        <p:cTn id="68" dur="3000" fill="hold"/>
                                        <p:tgtEl>
                                          <p:spTgt spid="229417"/>
                                        </p:tgtEl>
                                        <p:attrNameLst>
                                          <p:attrName>ppt_h</p:attrName>
                                        </p:attrNameLst>
                                      </p:cBhvr>
                                      <p:tavLst>
                                        <p:tav tm="0">
                                          <p:val>
                                            <p:strVal val="#ppt_h"/>
                                          </p:val>
                                        </p:tav>
                                        <p:tav tm="100000">
                                          <p:val>
                                            <p:strVal val="#ppt_h"/>
                                          </p:val>
                                        </p:tav>
                                      </p:tavLst>
                                    </p:anim>
                                  </p:childTnLst>
                                </p:cTn>
                              </p:par>
                            </p:childTnLst>
                          </p:cTn>
                        </p:par>
                        <p:par>
                          <p:cTn id="69" fill="hold">
                            <p:stCondLst>
                              <p:cond delay="36160"/>
                            </p:stCondLst>
                            <p:childTnLst>
                              <p:par>
                                <p:cTn id="70" presetID="19" presetClass="entr" presetSubtype="10" fill="hold" grpId="0" nodeType="afterEffect">
                                  <p:stCondLst>
                                    <p:cond delay="0"/>
                                  </p:stCondLst>
                                  <p:childTnLst>
                                    <p:set>
                                      <p:cBhvr>
                                        <p:cTn id="71" dur="1" fill="hold">
                                          <p:stCondLst>
                                            <p:cond delay="0"/>
                                          </p:stCondLst>
                                        </p:cTn>
                                        <p:tgtEl>
                                          <p:spTgt spid="229420"/>
                                        </p:tgtEl>
                                        <p:attrNameLst>
                                          <p:attrName>style.visibility</p:attrName>
                                        </p:attrNameLst>
                                      </p:cBhvr>
                                      <p:to>
                                        <p:strVal val="visible"/>
                                      </p:to>
                                    </p:set>
                                    <p:anim calcmode="lin" valueType="num">
                                      <p:cBhvr>
                                        <p:cTn id="72" dur="3000" fill="hold"/>
                                        <p:tgtEl>
                                          <p:spTgt spid="229420"/>
                                        </p:tgtEl>
                                        <p:attrNameLst>
                                          <p:attrName>ppt_w</p:attrName>
                                        </p:attrNameLst>
                                      </p:cBhvr>
                                      <p:tavLst>
                                        <p:tav tm="0" fmla="#ppt_w*sin(2.5*pi*$)">
                                          <p:val>
                                            <p:fltVal val="0"/>
                                          </p:val>
                                        </p:tav>
                                        <p:tav tm="100000">
                                          <p:val>
                                            <p:fltVal val="1"/>
                                          </p:val>
                                        </p:tav>
                                      </p:tavLst>
                                    </p:anim>
                                    <p:anim calcmode="lin" valueType="num">
                                      <p:cBhvr>
                                        <p:cTn id="73" dur="3000" fill="hold"/>
                                        <p:tgtEl>
                                          <p:spTgt spid="229420"/>
                                        </p:tgtEl>
                                        <p:attrNameLst>
                                          <p:attrName>ppt_h</p:attrName>
                                        </p:attrNameLst>
                                      </p:cBhvr>
                                      <p:tavLst>
                                        <p:tav tm="0">
                                          <p:val>
                                            <p:strVal val="#ppt_h"/>
                                          </p:val>
                                        </p:tav>
                                        <p:tav tm="100000">
                                          <p:val>
                                            <p:strVal val="#ppt_h"/>
                                          </p:val>
                                        </p:tav>
                                      </p:tavLst>
                                    </p:anim>
                                  </p:childTnLst>
                                </p:cTn>
                              </p:par>
                            </p:childTnLst>
                          </p:cTn>
                        </p:par>
                        <p:par>
                          <p:cTn id="74" fill="hold">
                            <p:stCondLst>
                              <p:cond delay="39160"/>
                            </p:stCondLst>
                            <p:childTnLst>
                              <p:par>
                                <p:cTn id="75" presetID="19" presetClass="entr" presetSubtype="10" fill="hold" grpId="0" nodeType="afterEffect">
                                  <p:stCondLst>
                                    <p:cond delay="0"/>
                                  </p:stCondLst>
                                  <p:childTnLst>
                                    <p:set>
                                      <p:cBhvr>
                                        <p:cTn id="76" dur="1" fill="hold">
                                          <p:stCondLst>
                                            <p:cond delay="0"/>
                                          </p:stCondLst>
                                        </p:cTn>
                                        <p:tgtEl>
                                          <p:spTgt spid="229418"/>
                                        </p:tgtEl>
                                        <p:attrNameLst>
                                          <p:attrName>style.visibility</p:attrName>
                                        </p:attrNameLst>
                                      </p:cBhvr>
                                      <p:to>
                                        <p:strVal val="visible"/>
                                      </p:to>
                                    </p:set>
                                    <p:anim calcmode="lin" valueType="num">
                                      <p:cBhvr>
                                        <p:cTn id="77" dur="3000" fill="hold"/>
                                        <p:tgtEl>
                                          <p:spTgt spid="229418"/>
                                        </p:tgtEl>
                                        <p:attrNameLst>
                                          <p:attrName>ppt_w</p:attrName>
                                        </p:attrNameLst>
                                      </p:cBhvr>
                                      <p:tavLst>
                                        <p:tav tm="0" fmla="#ppt_w*sin(2.5*pi*$)">
                                          <p:val>
                                            <p:fltVal val="0"/>
                                          </p:val>
                                        </p:tav>
                                        <p:tav tm="100000">
                                          <p:val>
                                            <p:fltVal val="1"/>
                                          </p:val>
                                        </p:tav>
                                      </p:tavLst>
                                    </p:anim>
                                    <p:anim calcmode="lin" valueType="num">
                                      <p:cBhvr>
                                        <p:cTn id="78" dur="3000" fill="hold"/>
                                        <p:tgtEl>
                                          <p:spTgt spid="229418"/>
                                        </p:tgtEl>
                                        <p:attrNameLst>
                                          <p:attrName>ppt_h</p:attrName>
                                        </p:attrNameLst>
                                      </p:cBhvr>
                                      <p:tavLst>
                                        <p:tav tm="0">
                                          <p:val>
                                            <p:strVal val="#ppt_h"/>
                                          </p:val>
                                        </p:tav>
                                        <p:tav tm="100000">
                                          <p:val>
                                            <p:strVal val="#ppt_h"/>
                                          </p:val>
                                        </p:tav>
                                      </p:tavLst>
                                    </p:anim>
                                  </p:childTnLst>
                                </p:cTn>
                              </p:par>
                            </p:childTnLst>
                          </p:cTn>
                        </p:par>
                        <p:par>
                          <p:cTn id="79" fill="hold">
                            <p:stCondLst>
                              <p:cond delay="42160"/>
                            </p:stCondLst>
                            <p:childTnLst>
                              <p:par>
                                <p:cTn id="80" presetID="10" presetClass="entr" presetSubtype="0" fill="hold" grpId="0" nodeType="afterEffect">
                                  <p:stCondLst>
                                    <p:cond delay="0"/>
                                  </p:stCondLst>
                                  <p:childTnLst>
                                    <p:set>
                                      <p:cBhvr>
                                        <p:cTn id="81" dur="1" fill="hold">
                                          <p:stCondLst>
                                            <p:cond delay="0"/>
                                          </p:stCondLst>
                                        </p:cTn>
                                        <p:tgtEl>
                                          <p:spTgt spid="229419"/>
                                        </p:tgtEl>
                                        <p:attrNameLst>
                                          <p:attrName>style.visibility</p:attrName>
                                        </p:attrNameLst>
                                      </p:cBhvr>
                                      <p:to>
                                        <p:strVal val="visible"/>
                                      </p:to>
                                    </p:set>
                                    <p:animEffect transition="in" filter="fade">
                                      <p:cBhvr>
                                        <p:cTn id="82" dur="2000"/>
                                        <p:tgtEl>
                                          <p:spTgt spid="229419"/>
                                        </p:tgtEl>
                                      </p:cBhvr>
                                    </p:animEffect>
                                  </p:childTnLst>
                                </p:cTn>
                              </p:par>
                            </p:childTnLst>
                          </p:cTn>
                        </p:par>
                        <p:par>
                          <p:cTn id="83" fill="hold">
                            <p:stCondLst>
                              <p:cond delay="44160"/>
                            </p:stCondLst>
                            <p:childTnLst>
                              <p:par>
                                <p:cTn id="84" presetID="19" presetClass="entr" presetSubtype="10" fill="hold" grpId="0" nodeType="afterEffect">
                                  <p:stCondLst>
                                    <p:cond delay="0"/>
                                  </p:stCondLst>
                                  <p:childTnLst>
                                    <p:set>
                                      <p:cBhvr>
                                        <p:cTn id="85" dur="1" fill="hold">
                                          <p:stCondLst>
                                            <p:cond delay="0"/>
                                          </p:stCondLst>
                                        </p:cTn>
                                        <p:tgtEl>
                                          <p:spTgt spid="229422"/>
                                        </p:tgtEl>
                                        <p:attrNameLst>
                                          <p:attrName>style.visibility</p:attrName>
                                        </p:attrNameLst>
                                      </p:cBhvr>
                                      <p:to>
                                        <p:strVal val="visible"/>
                                      </p:to>
                                    </p:set>
                                    <p:anim calcmode="lin" valueType="num">
                                      <p:cBhvr>
                                        <p:cTn id="86" dur="3000" fill="hold"/>
                                        <p:tgtEl>
                                          <p:spTgt spid="229422"/>
                                        </p:tgtEl>
                                        <p:attrNameLst>
                                          <p:attrName>ppt_w</p:attrName>
                                        </p:attrNameLst>
                                      </p:cBhvr>
                                      <p:tavLst>
                                        <p:tav tm="0" fmla="#ppt_w*sin(2.5*pi*$)">
                                          <p:val>
                                            <p:fltVal val="0"/>
                                          </p:val>
                                        </p:tav>
                                        <p:tav tm="100000">
                                          <p:val>
                                            <p:fltVal val="1"/>
                                          </p:val>
                                        </p:tav>
                                      </p:tavLst>
                                    </p:anim>
                                    <p:anim calcmode="lin" valueType="num">
                                      <p:cBhvr>
                                        <p:cTn id="87" dur="3000" fill="hold"/>
                                        <p:tgtEl>
                                          <p:spTgt spid="2294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8" grpId="0"/>
      <p:bldP spid="229380" grpId="0"/>
      <p:bldP spid="229381" grpId="0" animBg="1"/>
      <p:bldP spid="229387" grpId="0" animBg="1"/>
      <p:bldP spid="229404" grpId="0" animBg="1"/>
      <p:bldP spid="229405" grpId="0"/>
      <p:bldP spid="229417" grpId="0" animBg="1"/>
      <p:bldP spid="229418" grpId="0" animBg="1"/>
      <p:bldP spid="229419" grpId="0"/>
      <p:bldP spid="229420" grpId="0" animBg="1"/>
      <p:bldP spid="2294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6" name="Picture 4"/>
          <p:cNvPicPr>
            <a:picLocks noChangeAspect="1" noChangeArrowheads="1"/>
          </p:cNvPicPr>
          <p:nvPr/>
        </p:nvPicPr>
        <p:blipFill>
          <a:blip r:embed="rId3" cstate="print"/>
          <a:srcRect/>
          <a:stretch>
            <a:fillRect/>
          </a:stretch>
        </p:blipFill>
        <p:spPr bwMode="auto">
          <a:xfrm>
            <a:off x="2771775" y="1639888"/>
            <a:ext cx="3236913" cy="4525962"/>
          </a:xfrm>
          <a:prstGeom prst="rect">
            <a:avLst/>
          </a:prstGeom>
          <a:noFill/>
          <a:ln w="9525">
            <a:solidFill>
              <a:srgbClr val="000080"/>
            </a:solidFill>
            <a:miter lim="800000"/>
            <a:headEnd/>
            <a:tailEnd/>
          </a:ln>
          <a:effectLst/>
        </p:spPr>
      </p:pic>
      <p:sp>
        <p:nvSpPr>
          <p:cNvPr id="253959" name="Text Box 7"/>
          <p:cNvSpPr txBox="1">
            <a:spLocks noChangeArrowheads="1"/>
          </p:cNvSpPr>
          <p:nvPr/>
        </p:nvSpPr>
        <p:spPr bwMode="auto">
          <a:xfrm>
            <a:off x="4932363" y="115888"/>
            <a:ext cx="4103687" cy="809625"/>
          </a:xfrm>
          <a:prstGeom prst="rect">
            <a:avLst/>
          </a:prstGeom>
          <a:noFill/>
          <a:ln w="9525">
            <a:noFill/>
            <a:miter lim="800000"/>
            <a:headEnd/>
            <a:tailEnd/>
          </a:ln>
          <a:effectLst/>
        </p:spPr>
        <p:txBody>
          <a:bodyPr>
            <a:spAutoFit/>
          </a:bodyPr>
          <a:lstStyle/>
          <a:p>
            <a:pPr algn="r">
              <a:spcBef>
                <a:spcPct val="50000"/>
              </a:spcBef>
            </a:pPr>
            <a:r>
              <a:rPr lang="es-ES" sz="2000" b="1"/>
              <a:t>Leyes de los gases</a:t>
            </a:r>
          </a:p>
          <a:p>
            <a:pPr algn="r">
              <a:lnSpc>
                <a:spcPct val="150000"/>
              </a:lnSpc>
            </a:pPr>
            <a:r>
              <a:rPr lang="es-ES" b="1">
                <a:solidFill>
                  <a:srgbClr val="CC0066"/>
                </a:solidFill>
                <a:effectLst>
                  <a:outerShdw blurRad="38100" dist="38100" dir="2700000" algn="tl">
                    <a:srgbClr val="000000"/>
                  </a:outerShdw>
                </a:effectLst>
              </a:rPr>
              <a:t>Ley de Charles y Gay-Lussac (1ª)</a:t>
            </a:r>
            <a:endParaRPr lang="es-ES" sz="2000" b="1">
              <a:solidFill>
                <a:srgbClr val="CC0066"/>
              </a:solidFill>
            </a:endParaRPr>
          </a:p>
        </p:txBody>
      </p:sp>
    </p:spTree>
  </p:cSld>
  <p:clrMapOvr>
    <a:masterClrMapping/>
  </p:clrMapOvr>
  <p:transition spd="med" advClick="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53959"/>
                                        </p:tgtEl>
                                        <p:attrNameLst>
                                          <p:attrName>style.visibility</p:attrName>
                                        </p:attrNameLst>
                                      </p:cBhvr>
                                      <p:to>
                                        <p:strVal val="visible"/>
                                      </p:to>
                                    </p:set>
                                    <p:anim calcmode="lin" valueType="num">
                                      <p:cBhvr>
                                        <p:cTn id="7" dur="2000" fill="hold"/>
                                        <p:tgtEl>
                                          <p:spTgt spid="253959"/>
                                        </p:tgtEl>
                                        <p:attrNameLst>
                                          <p:attrName>ppt_w</p:attrName>
                                        </p:attrNameLst>
                                      </p:cBhvr>
                                      <p:tavLst>
                                        <p:tav tm="0">
                                          <p:val>
                                            <p:fltVal val="0"/>
                                          </p:val>
                                        </p:tav>
                                        <p:tav tm="100000">
                                          <p:val>
                                            <p:strVal val="#ppt_w"/>
                                          </p:val>
                                        </p:tav>
                                      </p:tavLst>
                                    </p:anim>
                                    <p:anim calcmode="lin" valueType="num">
                                      <p:cBhvr>
                                        <p:cTn id="8" dur="2000" fill="hold"/>
                                        <p:tgtEl>
                                          <p:spTgt spid="253959"/>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253956"/>
                                        </p:tgtEl>
                                        <p:attrNameLst>
                                          <p:attrName>style.visibility</p:attrName>
                                        </p:attrNameLst>
                                      </p:cBhvr>
                                      <p:to>
                                        <p:strVal val="visible"/>
                                      </p:to>
                                    </p:set>
                                    <p:animEffect transition="in" filter="wipe(left)">
                                      <p:cBhvr>
                                        <p:cTn id="12" dur="2000"/>
                                        <p:tgtEl>
                                          <p:spTgt spid="253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6" grpId="0" animBg="1"/>
      <p:bldP spid="2539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6" name="Text Box 4"/>
          <p:cNvSpPr txBox="1">
            <a:spLocks noChangeArrowheads="1"/>
          </p:cNvSpPr>
          <p:nvPr/>
        </p:nvSpPr>
        <p:spPr bwMode="auto">
          <a:xfrm>
            <a:off x="5508625" y="115888"/>
            <a:ext cx="3527425" cy="809625"/>
          </a:xfrm>
          <a:prstGeom prst="rect">
            <a:avLst/>
          </a:prstGeom>
          <a:noFill/>
          <a:ln w="9525">
            <a:noFill/>
            <a:miter lim="800000"/>
            <a:headEnd/>
            <a:tailEnd/>
          </a:ln>
          <a:effectLst/>
        </p:spPr>
        <p:txBody>
          <a:bodyPr>
            <a:spAutoFit/>
          </a:bodyPr>
          <a:lstStyle/>
          <a:p>
            <a:pPr algn="r">
              <a:spcBef>
                <a:spcPct val="50000"/>
              </a:spcBef>
            </a:pPr>
            <a:r>
              <a:rPr lang="es-ES" sz="2000" b="1"/>
              <a:t>Leyes de los gases</a:t>
            </a:r>
          </a:p>
          <a:p>
            <a:pPr algn="r">
              <a:lnSpc>
                <a:spcPct val="150000"/>
              </a:lnSpc>
            </a:pPr>
            <a:r>
              <a:rPr lang="es-ES" b="1">
                <a:solidFill>
                  <a:srgbClr val="CC0066"/>
                </a:solidFill>
                <a:effectLst>
                  <a:outerShdw blurRad="38100" dist="38100" dir="2700000" algn="tl">
                    <a:srgbClr val="000000"/>
                  </a:outerShdw>
                </a:effectLst>
              </a:rPr>
              <a:t>Ley de Charles y Gay-Lussac</a:t>
            </a:r>
            <a:endParaRPr lang="es-ES" sz="2000" b="1">
              <a:solidFill>
                <a:srgbClr val="CC0066"/>
              </a:solidFill>
            </a:endParaRPr>
          </a:p>
        </p:txBody>
      </p:sp>
      <p:sp>
        <p:nvSpPr>
          <p:cNvPr id="279563" name="Rectangle 11"/>
          <p:cNvSpPr>
            <a:spLocks noChangeArrowheads="1"/>
          </p:cNvSpPr>
          <p:nvPr/>
        </p:nvSpPr>
        <p:spPr bwMode="auto">
          <a:xfrm>
            <a:off x="4284663" y="2924175"/>
            <a:ext cx="3744912" cy="3024188"/>
          </a:xfrm>
          <a:prstGeom prst="rect">
            <a:avLst/>
          </a:prstGeom>
          <a:solidFill>
            <a:srgbClr val="5F5F5F"/>
          </a:solidFill>
          <a:ln w="38100">
            <a:solidFill>
              <a:srgbClr val="333333"/>
            </a:solidFill>
            <a:miter lim="800000"/>
            <a:headEnd/>
            <a:tailEnd/>
          </a:ln>
          <a:effectLst/>
        </p:spPr>
        <p:txBody>
          <a:bodyPr wrap="none" anchor="ctr"/>
          <a:lstStyle/>
          <a:p>
            <a:endParaRPr lang="es-ES_tradnl"/>
          </a:p>
        </p:txBody>
      </p:sp>
      <p:sp>
        <p:nvSpPr>
          <p:cNvPr id="279564" name="Rectangle 12"/>
          <p:cNvSpPr>
            <a:spLocks noChangeArrowheads="1"/>
          </p:cNvSpPr>
          <p:nvPr/>
        </p:nvSpPr>
        <p:spPr bwMode="auto">
          <a:xfrm>
            <a:off x="971550" y="981075"/>
            <a:ext cx="2232025" cy="1584325"/>
          </a:xfrm>
          <a:prstGeom prst="rect">
            <a:avLst/>
          </a:prstGeom>
          <a:solidFill>
            <a:srgbClr val="5F5F5F"/>
          </a:solidFill>
          <a:ln w="38100">
            <a:solidFill>
              <a:srgbClr val="333333"/>
            </a:solidFill>
            <a:miter lim="800000"/>
            <a:headEnd/>
            <a:tailEnd/>
          </a:ln>
          <a:effectLst/>
        </p:spPr>
        <p:txBody>
          <a:bodyPr wrap="none" anchor="ctr"/>
          <a:lstStyle/>
          <a:p>
            <a:endParaRPr lang="es-ES_tradnl"/>
          </a:p>
        </p:txBody>
      </p:sp>
      <p:pic>
        <p:nvPicPr>
          <p:cNvPr id="279565" name="charles[1].avi">
            <a:hlinkClick r:id="" action="ppaction://media"/>
          </p:cNvPr>
          <p:cNvPicPr>
            <a:picLocks noRot="1" noChangeAspect="1" noChangeArrowheads="1"/>
          </p:cNvPicPr>
          <p:nvPr>
            <a:videoFile r:link="rId1"/>
          </p:nvPr>
        </p:nvPicPr>
        <p:blipFill>
          <a:blip r:embed="rId5" cstate="print"/>
          <a:srcRect/>
          <a:stretch>
            <a:fillRect/>
          </a:stretch>
        </p:blipFill>
        <p:spPr bwMode="auto">
          <a:xfrm>
            <a:off x="1258888" y="1268413"/>
            <a:ext cx="1524000" cy="1143000"/>
          </a:xfrm>
          <a:prstGeom prst="rect">
            <a:avLst/>
          </a:prstGeom>
          <a:noFill/>
        </p:spPr>
      </p:pic>
      <p:pic>
        <p:nvPicPr>
          <p:cNvPr id="279566" name="charleslaw.avi">
            <a:hlinkClick r:id="" action="ppaction://media"/>
          </p:cNvPr>
          <p:cNvPicPr>
            <a:picLocks noRot="1" noChangeAspect="1" noChangeArrowheads="1"/>
          </p:cNvPicPr>
          <p:nvPr>
            <a:videoFile r:link="rId2"/>
          </p:nvPr>
        </p:nvPicPr>
        <p:blipFill>
          <a:blip r:embed="rId6" cstate="print"/>
          <a:srcRect/>
          <a:stretch>
            <a:fillRect/>
          </a:stretch>
        </p:blipFill>
        <p:spPr bwMode="auto">
          <a:xfrm>
            <a:off x="4643438" y="3429000"/>
            <a:ext cx="3048000" cy="2286000"/>
          </a:xfrm>
          <a:prstGeom prst="rect">
            <a:avLst/>
          </a:prstGeom>
          <a:noFill/>
        </p:spPr>
      </p:pic>
    </p:spTree>
  </p:cSld>
  <p:clrMapOvr>
    <a:masterClrMapping/>
  </p:clrMapOvr>
  <p:transition spd="med" advClick="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9556"/>
                                        </p:tgtEl>
                                        <p:attrNameLst>
                                          <p:attrName>style.visibility</p:attrName>
                                        </p:attrNameLst>
                                      </p:cBhvr>
                                      <p:to>
                                        <p:strVal val="visible"/>
                                      </p:to>
                                    </p:set>
                                    <p:anim calcmode="lin" valueType="num">
                                      <p:cBhvr>
                                        <p:cTn id="7" dur="2000" fill="hold"/>
                                        <p:tgtEl>
                                          <p:spTgt spid="279556"/>
                                        </p:tgtEl>
                                        <p:attrNameLst>
                                          <p:attrName>ppt_w</p:attrName>
                                        </p:attrNameLst>
                                      </p:cBhvr>
                                      <p:tavLst>
                                        <p:tav tm="0">
                                          <p:val>
                                            <p:fltVal val="0"/>
                                          </p:val>
                                        </p:tav>
                                        <p:tav tm="100000">
                                          <p:val>
                                            <p:strVal val="#ppt_w"/>
                                          </p:val>
                                        </p:tav>
                                      </p:tavLst>
                                    </p:anim>
                                    <p:anim calcmode="lin" valueType="num">
                                      <p:cBhvr>
                                        <p:cTn id="8" dur="2000" fill="hold"/>
                                        <p:tgtEl>
                                          <p:spTgt spid="2795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79565"/>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279565"/>
                                        </p:tgtEl>
                                      </p:cBhvr>
                                    </p:cmd>
                                  </p:childTnLst>
                                </p:cTn>
                              </p:par>
                            </p:childTnLst>
                          </p:cTn>
                        </p:par>
                      </p:childTnLst>
                    </p:cTn>
                  </p:par>
                </p:childTnLst>
              </p:cTn>
              <p:nextCondLst>
                <p:cond evt="onClick" delay="0">
                  <p:tgtEl>
                    <p:spTgt spid="279565"/>
                  </p:tgtEl>
                </p:cond>
              </p:nextCondLst>
            </p:seq>
            <p:video>
              <p:cMediaNode>
                <p:cTn id="14" fill="hold" display="0">
                  <p:stCondLst>
                    <p:cond delay="indefinite"/>
                  </p:stCondLst>
                  <p:endCondLst>
                    <p:cond evt="onNext" delay="0">
                      <p:tgtEl>
                        <p:sldTgt/>
                      </p:tgtEl>
                    </p:cond>
                    <p:cond evt="onPrev" delay="0">
                      <p:tgtEl>
                        <p:sldTgt/>
                      </p:tgtEl>
                    </p:cond>
                  </p:endCondLst>
                </p:cTn>
                <p:tgtEl>
                  <p:spTgt spid="279565"/>
                </p:tgtEl>
              </p:cMediaNode>
            </p:video>
            <p:seq concurrent="1" nextAc="seek">
              <p:cTn id="15" restart="whenNotActive" fill="hold" evtFilter="cancelBubble" nodeType="interactiveSeq">
                <p:stCondLst>
                  <p:cond evt="onClick" delay="0">
                    <p:tgtEl>
                      <p:spTgt spid="279566"/>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279566"/>
                                        </p:tgtEl>
                                      </p:cBhvr>
                                    </p:cmd>
                                  </p:childTnLst>
                                </p:cTn>
                              </p:par>
                            </p:childTnLst>
                          </p:cTn>
                        </p:par>
                      </p:childTnLst>
                    </p:cTn>
                  </p:par>
                </p:childTnLst>
              </p:cTn>
              <p:nextCondLst>
                <p:cond evt="onClick" delay="0">
                  <p:tgtEl>
                    <p:spTgt spid="279566"/>
                  </p:tgtEl>
                </p:cond>
              </p:nextCondLst>
            </p:seq>
            <p:video>
              <p:cMediaNode>
                <p:cTn id="20" fill="hold" display="0">
                  <p:stCondLst>
                    <p:cond delay="indefinite"/>
                  </p:stCondLst>
                  <p:endCondLst>
                    <p:cond evt="onNext" delay="0">
                      <p:tgtEl>
                        <p:sldTgt/>
                      </p:tgtEl>
                    </p:cond>
                    <p:cond evt="onPrev" delay="0">
                      <p:tgtEl>
                        <p:sldTgt/>
                      </p:tgtEl>
                    </p:cond>
                  </p:endCondLst>
                </p:cTn>
                <p:tgtEl>
                  <p:spTgt spid="279566"/>
                </p:tgtEl>
              </p:cMediaNode>
            </p:video>
          </p:childTnLst>
        </p:cTn>
      </p:par>
    </p:tnLst>
    <p:bldLst>
      <p:bldP spid="2795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ext Box 2"/>
          <p:cNvSpPr txBox="1">
            <a:spLocks noChangeArrowheads="1"/>
          </p:cNvSpPr>
          <p:nvPr/>
        </p:nvSpPr>
        <p:spPr bwMode="auto">
          <a:xfrm>
            <a:off x="6443663" y="115888"/>
            <a:ext cx="2665412" cy="396875"/>
          </a:xfrm>
          <a:prstGeom prst="rect">
            <a:avLst/>
          </a:prstGeom>
          <a:noFill/>
          <a:ln w="9525">
            <a:noFill/>
            <a:miter lim="800000"/>
            <a:headEnd/>
            <a:tailEnd/>
          </a:ln>
          <a:effectLst/>
        </p:spPr>
        <p:txBody>
          <a:bodyPr>
            <a:spAutoFit/>
          </a:bodyPr>
          <a:lstStyle/>
          <a:p>
            <a:pPr algn="r">
              <a:spcBef>
                <a:spcPct val="50000"/>
              </a:spcBef>
            </a:pPr>
            <a:r>
              <a:rPr lang="es-ES" sz="2000" b="1"/>
              <a:t>Leyes de los gases</a:t>
            </a:r>
          </a:p>
        </p:txBody>
      </p:sp>
      <p:sp>
        <p:nvSpPr>
          <p:cNvPr id="256003" name="Text Box 3"/>
          <p:cNvSpPr txBox="1">
            <a:spLocks noChangeArrowheads="1"/>
          </p:cNvSpPr>
          <p:nvPr/>
        </p:nvSpPr>
        <p:spPr bwMode="auto">
          <a:xfrm>
            <a:off x="3851275" y="549275"/>
            <a:ext cx="5041900" cy="2262188"/>
          </a:xfrm>
          <a:prstGeom prst="rect">
            <a:avLst/>
          </a:prstGeom>
          <a:noFill/>
          <a:ln w="9525">
            <a:noFill/>
            <a:miter lim="800000"/>
            <a:headEnd/>
            <a:tailEnd/>
          </a:ln>
          <a:effectLst/>
        </p:spPr>
        <p:txBody>
          <a:bodyPr>
            <a:spAutoFit/>
          </a:bodyPr>
          <a:lstStyle/>
          <a:p>
            <a:pPr>
              <a:lnSpc>
                <a:spcPct val="150000"/>
              </a:lnSpc>
              <a:spcBef>
                <a:spcPct val="50000"/>
              </a:spcBef>
            </a:pPr>
            <a:r>
              <a:rPr lang="es-ES" sz="2400" b="1">
                <a:solidFill>
                  <a:srgbClr val="CC0066"/>
                </a:solidFill>
                <a:effectLst>
                  <a:outerShdw blurRad="38100" dist="38100" dir="2700000" algn="tl">
                    <a:srgbClr val="000000"/>
                  </a:outerShdw>
                </a:effectLst>
              </a:rPr>
              <a:t>Ley de Charles y Gay-Lussac (2ª)</a:t>
            </a:r>
          </a:p>
          <a:p>
            <a:pPr>
              <a:lnSpc>
                <a:spcPct val="150000"/>
              </a:lnSpc>
              <a:spcBef>
                <a:spcPct val="50000"/>
              </a:spcBef>
            </a:pPr>
            <a:endParaRPr lang="es-ES" sz="800" b="1">
              <a:solidFill>
                <a:srgbClr val="CC0066"/>
              </a:solidFill>
              <a:effectLst>
                <a:outerShdw blurRad="38100" dist="38100" dir="2700000" algn="tl">
                  <a:srgbClr val="000000"/>
                </a:outerShdw>
              </a:effectLst>
            </a:endParaRPr>
          </a:p>
          <a:p>
            <a:pPr algn="just">
              <a:lnSpc>
                <a:spcPct val="150000"/>
              </a:lnSpc>
              <a:spcBef>
                <a:spcPct val="50000"/>
              </a:spcBef>
            </a:pPr>
            <a:r>
              <a:rPr lang="es-ES"/>
              <a:t>	</a:t>
            </a:r>
            <a:r>
              <a:rPr lang="es-ES" i="1">
                <a:effectLst>
                  <a:outerShdw blurRad="38100" dist="38100" dir="2700000" algn="tl">
                    <a:srgbClr val="000000"/>
                  </a:outerShdw>
                </a:effectLst>
              </a:rPr>
              <a:t>La presión de un gas es directamente proporcional a la temperatura absoluta (a volumen y cantidad de materia constantes).</a:t>
            </a:r>
          </a:p>
        </p:txBody>
      </p:sp>
      <p:sp>
        <p:nvSpPr>
          <p:cNvPr id="256005" name="Rectangle 5"/>
          <p:cNvSpPr>
            <a:spLocks noChangeArrowheads="1"/>
          </p:cNvSpPr>
          <p:nvPr/>
        </p:nvSpPr>
        <p:spPr bwMode="auto">
          <a:xfrm>
            <a:off x="5638800" y="3122613"/>
            <a:ext cx="2139950" cy="504825"/>
          </a:xfrm>
          <a:prstGeom prst="rect">
            <a:avLst/>
          </a:prstGeom>
          <a:noFill/>
          <a:ln w="9525">
            <a:noFill/>
            <a:miter lim="800000"/>
            <a:headEnd/>
            <a:tailEnd/>
          </a:ln>
          <a:effectLst/>
        </p:spPr>
        <p:txBody>
          <a:bodyPr wrap="none">
            <a:spAutoFit/>
          </a:bodyPr>
          <a:lstStyle/>
          <a:p>
            <a:pPr>
              <a:lnSpc>
                <a:spcPct val="150000"/>
              </a:lnSpc>
              <a:spcBef>
                <a:spcPct val="50000"/>
              </a:spcBef>
            </a:pPr>
            <a:r>
              <a:rPr lang="es-ES"/>
              <a:t>P a T (a n y V ctes)</a:t>
            </a:r>
          </a:p>
        </p:txBody>
      </p:sp>
      <p:sp>
        <p:nvSpPr>
          <p:cNvPr id="256006" name="Rectangle 6"/>
          <p:cNvSpPr>
            <a:spLocks noChangeArrowheads="1"/>
          </p:cNvSpPr>
          <p:nvPr/>
        </p:nvSpPr>
        <p:spPr bwMode="auto">
          <a:xfrm>
            <a:off x="6273800" y="4708525"/>
            <a:ext cx="923925" cy="376238"/>
          </a:xfrm>
          <a:prstGeom prst="rect">
            <a:avLst/>
          </a:prstGeom>
          <a:solidFill>
            <a:srgbClr val="9999FF"/>
          </a:solidFill>
          <a:ln w="9525">
            <a:solidFill>
              <a:schemeClr val="folHlink"/>
            </a:solidFill>
            <a:miter lim="800000"/>
            <a:headEnd/>
            <a:tailEnd/>
          </a:ln>
          <a:effectLst/>
        </p:spPr>
        <p:txBody>
          <a:bodyPr wrap="none">
            <a:spAutoFit/>
          </a:bodyPr>
          <a:lstStyle/>
          <a:p>
            <a:r>
              <a:rPr lang="es-ES"/>
              <a:t>P = k.T</a:t>
            </a:r>
          </a:p>
        </p:txBody>
      </p:sp>
      <p:sp>
        <p:nvSpPr>
          <p:cNvPr id="256007" name="AutoShape 7"/>
          <p:cNvSpPr>
            <a:spLocks noChangeArrowheads="1"/>
          </p:cNvSpPr>
          <p:nvPr/>
        </p:nvSpPr>
        <p:spPr bwMode="auto">
          <a:xfrm>
            <a:off x="6553200" y="3975100"/>
            <a:ext cx="381000" cy="533400"/>
          </a:xfrm>
          <a:prstGeom prst="downArrow">
            <a:avLst>
              <a:gd name="adj1" fmla="val 50000"/>
              <a:gd name="adj2" fmla="val 35000"/>
            </a:avLst>
          </a:prstGeom>
          <a:solidFill>
            <a:srgbClr val="CC0066"/>
          </a:solidFill>
          <a:ln w="9525">
            <a:solidFill>
              <a:schemeClr val="tx2"/>
            </a:solidFill>
            <a:miter lim="800000"/>
            <a:headEnd/>
            <a:tailEnd/>
          </a:ln>
          <a:effectLst/>
        </p:spPr>
        <p:txBody>
          <a:bodyPr wrap="none" anchor="ctr"/>
          <a:lstStyle/>
          <a:p>
            <a:endParaRPr lang="es-ES_tradnl"/>
          </a:p>
        </p:txBody>
      </p:sp>
      <p:pic>
        <p:nvPicPr>
          <p:cNvPr id="256008" name="Picture 8"/>
          <p:cNvPicPr>
            <a:picLocks noChangeArrowheads="1"/>
          </p:cNvPicPr>
          <p:nvPr/>
        </p:nvPicPr>
        <p:blipFill>
          <a:blip r:embed="rId4" cstate="print"/>
          <a:srcRect/>
          <a:stretch>
            <a:fillRect/>
          </a:stretch>
        </p:blipFill>
        <p:spPr bwMode="auto">
          <a:xfrm>
            <a:off x="230188" y="1412875"/>
            <a:ext cx="1604962" cy="1439863"/>
          </a:xfrm>
          <a:prstGeom prst="rect">
            <a:avLst/>
          </a:prstGeom>
          <a:noFill/>
          <a:ln w="12700">
            <a:solidFill>
              <a:srgbClr val="000080"/>
            </a:solidFill>
            <a:miter lim="800000"/>
            <a:headEnd/>
            <a:tailEnd/>
          </a:ln>
          <a:effectLst>
            <a:outerShdw dist="89803" dir="18900000" algn="ctr" rotWithShape="0">
              <a:srgbClr val="777777">
                <a:alpha val="50000"/>
              </a:srgbClr>
            </a:outerShdw>
          </a:effectLst>
        </p:spPr>
      </p:pic>
      <p:sp>
        <p:nvSpPr>
          <p:cNvPr id="256020" name="Text Box 20"/>
          <p:cNvSpPr txBox="1">
            <a:spLocks noChangeArrowheads="1"/>
          </p:cNvSpPr>
          <p:nvPr/>
        </p:nvSpPr>
        <p:spPr bwMode="auto">
          <a:xfrm>
            <a:off x="5003800" y="3567113"/>
            <a:ext cx="3455988" cy="304800"/>
          </a:xfrm>
          <a:prstGeom prst="rect">
            <a:avLst/>
          </a:prstGeom>
          <a:noFill/>
          <a:ln w="9525">
            <a:noFill/>
            <a:miter lim="800000"/>
            <a:headEnd/>
            <a:tailEnd/>
          </a:ln>
          <a:effectLst/>
        </p:spPr>
        <p:txBody>
          <a:bodyPr>
            <a:spAutoFit/>
          </a:bodyPr>
          <a:lstStyle/>
          <a:p>
            <a:pPr algn="ctr">
              <a:spcBef>
                <a:spcPct val="50000"/>
              </a:spcBef>
            </a:pPr>
            <a:r>
              <a:rPr lang="es-ES" sz="1400"/>
              <a:t>Transformación </a:t>
            </a:r>
            <a:r>
              <a:rPr lang="es-ES" sz="1400">
                <a:solidFill>
                  <a:srgbClr val="333399"/>
                </a:solidFill>
              </a:rPr>
              <a:t>isócora</a:t>
            </a:r>
            <a:endParaRPr lang="es-ES_tradnl" sz="1400">
              <a:solidFill>
                <a:srgbClr val="333399"/>
              </a:solidFill>
            </a:endParaRPr>
          </a:p>
        </p:txBody>
      </p:sp>
      <p:grpSp>
        <p:nvGrpSpPr>
          <p:cNvPr id="256028" name="Group 28"/>
          <p:cNvGrpSpPr>
            <a:grpSpLocks/>
          </p:cNvGrpSpPr>
          <p:nvPr/>
        </p:nvGrpSpPr>
        <p:grpSpPr bwMode="auto">
          <a:xfrm>
            <a:off x="900113" y="3346450"/>
            <a:ext cx="3687762" cy="2819400"/>
            <a:chOff x="854" y="1881"/>
            <a:chExt cx="2323" cy="1776"/>
          </a:xfrm>
        </p:grpSpPr>
        <p:graphicFrame>
          <p:nvGraphicFramePr>
            <p:cNvPr id="256025" name="Object 25"/>
            <p:cNvGraphicFramePr>
              <a:graphicFrameLocks noChangeAspect="1"/>
            </p:cNvGraphicFramePr>
            <p:nvPr/>
          </p:nvGraphicFramePr>
          <p:xfrm>
            <a:off x="875" y="1933"/>
            <a:ext cx="2302" cy="1722"/>
          </p:xfrm>
          <a:graphic>
            <a:graphicData uri="http://schemas.openxmlformats.org/presentationml/2006/ole">
              <p:oleObj spid="_x0000_s256025" name="Imagen de mapa de bits" r:id="rId5" imgW="2866667" imgH="2734057" progId="Paint.Picture">
                <p:embed/>
              </p:oleObj>
            </a:graphicData>
          </a:graphic>
        </p:graphicFrame>
        <p:sp>
          <p:nvSpPr>
            <p:cNvPr id="256026" name="Text Box 26"/>
            <p:cNvSpPr txBox="1">
              <a:spLocks noChangeArrowheads="1"/>
            </p:cNvSpPr>
            <p:nvPr/>
          </p:nvSpPr>
          <p:spPr bwMode="auto">
            <a:xfrm rot="16200000">
              <a:off x="654" y="2081"/>
              <a:ext cx="612" cy="212"/>
            </a:xfrm>
            <a:prstGeom prst="rect">
              <a:avLst/>
            </a:prstGeom>
            <a:noFill/>
            <a:ln w="9525">
              <a:noFill/>
              <a:miter lim="800000"/>
              <a:headEnd/>
              <a:tailEnd/>
            </a:ln>
            <a:effectLst/>
          </p:spPr>
          <p:txBody>
            <a:bodyPr>
              <a:spAutoFit/>
            </a:bodyPr>
            <a:lstStyle/>
            <a:p>
              <a:pPr>
                <a:spcBef>
                  <a:spcPct val="50000"/>
                </a:spcBef>
              </a:pPr>
              <a:r>
                <a:rPr lang="es-ES" sz="1600"/>
                <a:t>P (atm)</a:t>
              </a:r>
            </a:p>
          </p:txBody>
        </p:sp>
        <p:sp>
          <p:nvSpPr>
            <p:cNvPr id="256027" name="Text Box 27"/>
            <p:cNvSpPr txBox="1">
              <a:spLocks noChangeArrowheads="1"/>
            </p:cNvSpPr>
            <p:nvPr/>
          </p:nvSpPr>
          <p:spPr bwMode="auto">
            <a:xfrm>
              <a:off x="2575" y="3445"/>
              <a:ext cx="532" cy="212"/>
            </a:xfrm>
            <a:prstGeom prst="rect">
              <a:avLst/>
            </a:prstGeom>
            <a:noFill/>
            <a:ln w="9525">
              <a:noFill/>
              <a:miter lim="800000"/>
              <a:headEnd/>
              <a:tailEnd/>
            </a:ln>
            <a:effectLst/>
          </p:spPr>
          <p:txBody>
            <a:bodyPr>
              <a:spAutoFit/>
            </a:bodyPr>
            <a:lstStyle/>
            <a:p>
              <a:pPr>
                <a:spcBef>
                  <a:spcPct val="50000"/>
                </a:spcBef>
              </a:pPr>
              <a:r>
                <a:rPr lang="es-ES" sz="1600"/>
                <a:t>T (K)</a:t>
              </a:r>
            </a:p>
          </p:txBody>
        </p:sp>
      </p:grpSp>
      <p:pic>
        <p:nvPicPr>
          <p:cNvPr id="256029" name="Picture 29" descr="gaylussac"/>
          <p:cNvPicPr>
            <a:picLocks noChangeAspect="1" noChangeArrowheads="1"/>
          </p:cNvPicPr>
          <p:nvPr/>
        </p:nvPicPr>
        <p:blipFill>
          <a:blip r:embed="rId6" cstate="print"/>
          <a:srcRect l="6938" r="2948" b="25938"/>
          <a:stretch>
            <a:fillRect/>
          </a:stretch>
        </p:blipFill>
        <p:spPr bwMode="auto">
          <a:xfrm>
            <a:off x="2124075" y="1412875"/>
            <a:ext cx="1558925" cy="1439863"/>
          </a:xfrm>
          <a:prstGeom prst="rect">
            <a:avLst/>
          </a:prstGeom>
          <a:noFill/>
          <a:ln w="9525">
            <a:solidFill>
              <a:schemeClr val="tx2"/>
            </a:solidFill>
            <a:miter lim="800000"/>
            <a:headEnd/>
            <a:tailEnd/>
          </a:ln>
          <a:effectLst>
            <a:outerShdw dist="89803" dir="18900000" algn="ctr" rotWithShape="0">
              <a:srgbClr val="777777">
                <a:alpha val="50000"/>
              </a:srgbClr>
            </a:outerShdw>
          </a:effectLst>
        </p:spPr>
      </p:pic>
      <p:sp>
        <p:nvSpPr>
          <p:cNvPr id="256031" name="AutoShape 31">
            <a:hlinkClick r:id="rId7" action="ppaction://hlinkfile" highlightClick="1"/>
          </p:cNvPr>
          <p:cNvSpPr>
            <a:spLocks noChangeArrowheads="1"/>
          </p:cNvSpPr>
          <p:nvPr/>
        </p:nvSpPr>
        <p:spPr bwMode="auto">
          <a:xfrm>
            <a:off x="2051050" y="836613"/>
            <a:ext cx="431800" cy="287337"/>
          </a:xfrm>
          <a:prstGeom prst="actionButtonMovie">
            <a:avLst/>
          </a:prstGeom>
          <a:solidFill>
            <a:srgbClr val="9999FF"/>
          </a:solidFill>
          <a:ln w="9525">
            <a:noFill/>
            <a:miter lim="800000"/>
            <a:headEnd/>
            <a:tailEnd/>
          </a:ln>
          <a:effectLst/>
        </p:spPr>
        <p:txBody>
          <a:bodyPr wrap="none" anchor="ctr"/>
          <a:lstStyle/>
          <a:p>
            <a:endParaRPr lang="es-ES_tradnl"/>
          </a:p>
        </p:txBody>
      </p:sp>
      <p:sp>
        <p:nvSpPr>
          <p:cNvPr id="256032" name="AutoShape 32">
            <a:hlinkClick r:id="rId8" action="ppaction://hlinkfile" highlightClick="1"/>
          </p:cNvPr>
          <p:cNvSpPr>
            <a:spLocks noChangeArrowheads="1"/>
          </p:cNvSpPr>
          <p:nvPr/>
        </p:nvSpPr>
        <p:spPr bwMode="auto">
          <a:xfrm>
            <a:off x="2700338" y="836613"/>
            <a:ext cx="431800" cy="287337"/>
          </a:xfrm>
          <a:prstGeom prst="actionButtonMovie">
            <a:avLst/>
          </a:prstGeom>
          <a:solidFill>
            <a:srgbClr val="9999FF"/>
          </a:solidFill>
          <a:ln w="9525">
            <a:noFill/>
            <a:miter lim="800000"/>
            <a:headEnd/>
            <a:tailEnd/>
          </a:ln>
          <a:effectLst/>
        </p:spPr>
        <p:txBody>
          <a:bodyPr wrap="none" anchor="ctr"/>
          <a:lstStyle/>
          <a:p>
            <a:endParaRPr lang="es-ES_tradnl"/>
          </a:p>
        </p:txBody>
      </p:sp>
      <p:sp>
        <p:nvSpPr>
          <p:cNvPr id="256033" name="AutoShape 33">
            <a:hlinkClick r:id="rId9" action="ppaction://hlinkfile" highlightClick="1"/>
          </p:cNvPr>
          <p:cNvSpPr>
            <a:spLocks noChangeArrowheads="1"/>
          </p:cNvSpPr>
          <p:nvPr/>
        </p:nvSpPr>
        <p:spPr bwMode="auto">
          <a:xfrm>
            <a:off x="3348038" y="836613"/>
            <a:ext cx="431800" cy="287337"/>
          </a:xfrm>
          <a:prstGeom prst="actionButtonMovie">
            <a:avLst/>
          </a:prstGeom>
          <a:solidFill>
            <a:srgbClr val="9999FF"/>
          </a:solidFill>
          <a:ln w="9525">
            <a:noFill/>
            <a:miter lim="800000"/>
            <a:headEnd/>
            <a:tailEnd/>
          </a:ln>
          <a:effectLst/>
        </p:spPr>
        <p:txBody>
          <a:bodyPr wrap="none" anchor="ctr"/>
          <a:lstStyle/>
          <a:p>
            <a:endParaRPr lang="es-ES_tradnl"/>
          </a:p>
        </p:txBody>
      </p:sp>
    </p:spTree>
  </p:cSld>
  <p:clrMapOvr>
    <a:masterClrMapping/>
  </p:clrMapOvr>
  <p:transition spd="med" advClick="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56003">
                                            <p:txEl>
                                              <p:pRg st="0" end="0"/>
                                            </p:txEl>
                                          </p:spTgt>
                                        </p:tgtEl>
                                        <p:attrNameLst>
                                          <p:attrName>style.visibility</p:attrName>
                                        </p:attrNameLst>
                                      </p:cBhvr>
                                      <p:to>
                                        <p:strVal val="visible"/>
                                      </p:to>
                                    </p:set>
                                    <p:anim calcmode="lin" valueType="num">
                                      <p:cBhvr>
                                        <p:cTn id="7" dur="2000" fill="hold"/>
                                        <p:tgtEl>
                                          <p:spTgt spid="25600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5600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fill="hold" grpId="0" nodeType="afterEffect">
                                  <p:stCondLst>
                                    <p:cond delay="0"/>
                                  </p:stCondLst>
                                  <p:childTnLst>
                                    <p:set>
                                      <p:cBhvr>
                                        <p:cTn id="11" dur="1" fill="hold">
                                          <p:stCondLst>
                                            <p:cond delay="0"/>
                                          </p:stCondLst>
                                        </p:cTn>
                                        <p:tgtEl>
                                          <p:spTgt spid="256002"/>
                                        </p:tgtEl>
                                        <p:attrNameLst>
                                          <p:attrName>style.visibility</p:attrName>
                                        </p:attrNameLst>
                                      </p:cBhvr>
                                      <p:to>
                                        <p:strVal val="visible"/>
                                      </p:to>
                                    </p:set>
                                    <p:anim calcmode="lin" valueType="num">
                                      <p:cBhvr>
                                        <p:cTn id="12" dur="2000" fill="hold"/>
                                        <p:tgtEl>
                                          <p:spTgt spid="256002"/>
                                        </p:tgtEl>
                                        <p:attrNameLst>
                                          <p:attrName>ppt_w</p:attrName>
                                        </p:attrNameLst>
                                      </p:cBhvr>
                                      <p:tavLst>
                                        <p:tav tm="0">
                                          <p:val>
                                            <p:fltVal val="0"/>
                                          </p:val>
                                        </p:tav>
                                        <p:tav tm="100000">
                                          <p:val>
                                            <p:strVal val="#ppt_w"/>
                                          </p:val>
                                        </p:tav>
                                      </p:tavLst>
                                    </p:anim>
                                    <p:anim calcmode="lin" valueType="num">
                                      <p:cBhvr>
                                        <p:cTn id="13" dur="2000" fill="hold"/>
                                        <p:tgtEl>
                                          <p:spTgt spid="256002"/>
                                        </p:tgtEl>
                                        <p:attrNameLst>
                                          <p:attrName>ppt_h</p:attrName>
                                        </p:attrNameLst>
                                      </p:cBhvr>
                                      <p:tavLst>
                                        <p:tav tm="0">
                                          <p:val>
                                            <p:fltVal val="0"/>
                                          </p:val>
                                        </p:tav>
                                        <p:tav tm="100000">
                                          <p:val>
                                            <p:strVal val="#ppt_h"/>
                                          </p:val>
                                        </p:tav>
                                      </p:tavLst>
                                    </p:anim>
                                  </p:childTnLst>
                                </p:cTn>
                              </p:par>
                            </p:childTnLst>
                          </p:cTn>
                        </p:par>
                        <p:par>
                          <p:cTn id="14" fill="hold">
                            <p:stCondLst>
                              <p:cond delay="4000"/>
                            </p:stCondLst>
                            <p:childTnLst>
                              <p:par>
                                <p:cTn id="15" presetID="9" presetClass="entr" presetSubtype="0" fill="hold" nodeType="afterEffect">
                                  <p:stCondLst>
                                    <p:cond delay="0"/>
                                  </p:stCondLst>
                                  <p:childTnLst>
                                    <p:set>
                                      <p:cBhvr>
                                        <p:cTn id="16" dur="1" fill="hold">
                                          <p:stCondLst>
                                            <p:cond delay="0"/>
                                          </p:stCondLst>
                                        </p:cTn>
                                        <p:tgtEl>
                                          <p:spTgt spid="256008"/>
                                        </p:tgtEl>
                                        <p:attrNameLst>
                                          <p:attrName>style.visibility</p:attrName>
                                        </p:attrNameLst>
                                      </p:cBhvr>
                                      <p:to>
                                        <p:strVal val="visible"/>
                                      </p:to>
                                    </p:set>
                                    <p:animEffect transition="in" filter="dissolve">
                                      <p:cBhvr>
                                        <p:cTn id="17" dur="2000"/>
                                        <p:tgtEl>
                                          <p:spTgt spid="256008"/>
                                        </p:tgtEl>
                                      </p:cBhvr>
                                    </p:animEffect>
                                  </p:childTnLst>
                                </p:cTn>
                              </p:par>
                            </p:childTnLst>
                          </p:cTn>
                        </p:par>
                        <p:par>
                          <p:cTn id="18" fill="hold">
                            <p:stCondLst>
                              <p:cond delay="6000"/>
                            </p:stCondLst>
                            <p:childTnLst>
                              <p:par>
                                <p:cTn id="19" presetID="9" presetClass="entr" presetSubtype="0" fill="hold" nodeType="afterEffect">
                                  <p:stCondLst>
                                    <p:cond delay="0"/>
                                  </p:stCondLst>
                                  <p:childTnLst>
                                    <p:set>
                                      <p:cBhvr>
                                        <p:cTn id="20" dur="1" fill="hold">
                                          <p:stCondLst>
                                            <p:cond delay="0"/>
                                          </p:stCondLst>
                                        </p:cTn>
                                        <p:tgtEl>
                                          <p:spTgt spid="256029"/>
                                        </p:tgtEl>
                                        <p:attrNameLst>
                                          <p:attrName>style.visibility</p:attrName>
                                        </p:attrNameLst>
                                      </p:cBhvr>
                                      <p:to>
                                        <p:strVal val="visible"/>
                                      </p:to>
                                    </p:set>
                                    <p:animEffect transition="in" filter="dissolve">
                                      <p:cBhvr>
                                        <p:cTn id="21" dur="2000"/>
                                        <p:tgtEl>
                                          <p:spTgt spid="256029"/>
                                        </p:tgtEl>
                                      </p:cBhvr>
                                    </p:animEffect>
                                  </p:childTnLst>
                                </p:cTn>
                              </p:par>
                            </p:childTnLst>
                          </p:cTn>
                        </p:par>
                        <p:par>
                          <p:cTn id="22" fill="hold">
                            <p:stCondLst>
                              <p:cond delay="8000"/>
                            </p:stCondLst>
                            <p:childTnLst>
                              <p:par>
                                <p:cTn id="23" presetID="27" presetClass="entr" presetSubtype="0" fill="hold" nodeType="afterEffect">
                                  <p:stCondLst>
                                    <p:cond delay="2000"/>
                                  </p:stCondLst>
                                  <p:iterate type="lt">
                                    <p:tmPct val="50000"/>
                                  </p:iterate>
                                  <p:childTnLst>
                                    <p:set>
                                      <p:cBhvr>
                                        <p:cTn id="24" dur="1" fill="hold">
                                          <p:stCondLst>
                                            <p:cond delay="0"/>
                                          </p:stCondLst>
                                        </p:cTn>
                                        <p:tgtEl>
                                          <p:spTgt spid="256003">
                                            <p:txEl>
                                              <p:pRg st="2" end="2"/>
                                            </p:txEl>
                                          </p:spTgt>
                                        </p:tgtEl>
                                        <p:attrNameLst>
                                          <p:attrName>style.visibility</p:attrName>
                                        </p:attrNameLst>
                                      </p:cBhvr>
                                      <p:to>
                                        <p:strVal val="visible"/>
                                      </p:to>
                                    </p:set>
                                    <p:anim calcmode="discrete" valueType="clr">
                                      <p:cBhvr override="childStyle">
                                        <p:cTn id="25" dur="80"/>
                                        <p:tgtEl>
                                          <p:spTgt spid="25600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56003">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256003">
                                            <p:txEl>
                                              <p:pRg st="2" end="2"/>
                                            </p:txEl>
                                          </p:spTgt>
                                        </p:tgtEl>
                                        <p:attrNameLst>
                                          <p:attrName>fill.type</p:attrName>
                                        </p:attrNameLst>
                                      </p:cBhvr>
                                      <p:to>
                                        <p:strVal val="solid"/>
                                      </p:to>
                                    </p:set>
                                  </p:childTnLst>
                                </p:cTn>
                              </p:par>
                            </p:childTnLst>
                          </p:cTn>
                        </p:par>
                        <p:par>
                          <p:cTn id="28" fill="hold">
                            <p:stCondLst>
                              <p:cond delay="14160"/>
                            </p:stCondLst>
                            <p:childTnLst>
                              <p:par>
                                <p:cTn id="29" presetID="23" presetClass="entr" presetSubtype="16" fill="hold" grpId="0" nodeType="afterEffect">
                                  <p:stCondLst>
                                    <p:cond delay="0"/>
                                  </p:stCondLst>
                                  <p:childTnLst>
                                    <p:set>
                                      <p:cBhvr>
                                        <p:cTn id="30" dur="1" fill="hold">
                                          <p:stCondLst>
                                            <p:cond delay="0"/>
                                          </p:stCondLst>
                                        </p:cTn>
                                        <p:tgtEl>
                                          <p:spTgt spid="256005"/>
                                        </p:tgtEl>
                                        <p:attrNameLst>
                                          <p:attrName>style.visibility</p:attrName>
                                        </p:attrNameLst>
                                      </p:cBhvr>
                                      <p:to>
                                        <p:strVal val="visible"/>
                                      </p:to>
                                    </p:set>
                                    <p:anim calcmode="lin" valueType="num">
                                      <p:cBhvr>
                                        <p:cTn id="31" dur="2000" fill="hold"/>
                                        <p:tgtEl>
                                          <p:spTgt spid="256005"/>
                                        </p:tgtEl>
                                        <p:attrNameLst>
                                          <p:attrName>ppt_w</p:attrName>
                                        </p:attrNameLst>
                                      </p:cBhvr>
                                      <p:tavLst>
                                        <p:tav tm="0">
                                          <p:val>
                                            <p:fltVal val="0"/>
                                          </p:val>
                                        </p:tav>
                                        <p:tav tm="100000">
                                          <p:val>
                                            <p:strVal val="#ppt_w"/>
                                          </p:val>
                                        </p:tav>
                                      </p:tavLst>
                                    </p:anim>
                                    <p:anim calcmode="lin" valueType="num">
                                      <p:cBhvr>
                                        <p:cTn id="32" dur="2000" fill="hold"/>
                                        <p:tgtEl>
                                          <p:spTgt spid="256005"/>
                                        </p:tgtEl>
                                        <p:attrNameLst>
                                          <p:attrName>ppt_h</p:attrName>
                                        </p:attrNameLst>
                                      </p:cBhvr>
                                      <p:tavLst>
                                        <p:tav tm="0">
                                          <p:val>
                                            <p:fltVal val="0"/>
                                          </p:val>
                                        </p:tav>
                                        <p:tav tm="100000">
                                          <p:val>
                                            <p:strVal val="#ppt_h"/>
                                          </p:val>
                                        </p:tav>
                                      </p:tavLst>
                                    </p:anim>
                                  </p:childTnLst>
                                </p:cTn>
                              </p:par>
                            </p:childTnLst>
                          </p:cTn>
                        </p:par>
                        <p:par>
                          <p:cTn id="33" fill="hold">
                            <p:stCondLst>
                              <p:cond delay="16160"/>
                            </p:stCondLst>
                            <p:childTnLst>
                              <p:par>
                                <p:cTn id="34" presetID="23" presetClass="entr" presetSubtype="16" fill="hold" grpId="0" nodeType="afterEffect">
                                  <p:stCondLst>
                                    <p:cond delay="0"/>
                                  </p:stCondLst>
                                  <p:childTnLst>
                                    <p:set>
                                      <p:cBhvr>
                                        <p:cTn id="35" dur="1" fill="hold">
                                          <p:stCondLst>
                                            <p:cond delay="0"/>
                                          </p:stCondLst>
                                        </p:cTn>
                                        <p:tgtEl>
                                          <p:spTgt spid="256020"/>
                                        </p:tgtEl>
                                        <p:attrNameLst>
                                          <p:attrName>style.visibility</p:attrName>
                                        </p:attrNameLst>
                                      </p:cBhvr>
                                      <p:to>
                                        <p:strVal val="visible"/>
                                      </p:to>
                                    </p:set>
                                    <p:anim calcmode="lin" valueType="num">
                                      <p:cBhvr>
                                        <p:cTn id="36" dur="2000" fill="hold"/>
                                        <p:tgtEl>
                                          <p:spTgt spid="256020"/>
                                        </p:tgtEl>
                                        <p:attrNameLst>
                                          <p:attrName>ppt_w</p:attrName>
                                        </p:attrNameLst>
                                      </p:cBhvr>
                                      <p:tavLst>
                                        <p:tav tm="0">
                                          <p:val>
                                            <p:fltVal val="0"/>
                                          </p:val>
                                        </p:tav>
                                        <p:tav tm="100000">
                                          <p:val>
                                            <p:strVal val="#ppt_w"/>
                                          </p:val>
                                        </p:tav>
                                      </p:tavLst>
                                    </p:anim>
                                    <p:anim calcmode="lin" valueType="num">
                                      <p:cBhvr>
                                        <p:cTn id="37" dur="2000" fill="hold"/>
                                        <p:tgtEl>
                                          <p:spTgt spid="256020"/>
                                        </p:tgtEl>
                                        <p:attrNameLst>
                                          <p:attrName>ppt_h</p:attrName>
                                        </p:attrNameLst>
                                      </p:cBhvr>
                                      <p:tavLst>
                                        <p:tav tm="0">
                                          <p:val>
                                            <p:fltVal val="0"/>
                                          </p:val>
                                        </p:tav>
                                        <p:tav tm="100000">
                                          <p:val>
                                            <p:strVal val="#ppt_h"/>
                                          </p:val>
                                        </p:tav>
                                      </p:tavLst>
                                    </p:anim>
                                  </p:childTnLst>
                                </p:cTn>
                              </p:par>
                            </p:childTnLst>
                          </p:cTn>
                        </p:par>
                        <p:par>
                          <p:cTn id="38" fill="hold">
                            <p:stCondLst>
                              <p:cond delay="18160"/>
                            </p:stCondLst>
                            <p:childTnLst>
                              <p:par>
                                <p:cTn id="39" presetID="22" presetClass="entr" presetSubtype="1" fill="hold" grpId="0" nodeType="afterEffect">
                                  <p:stCondLst>
                                    <p:cond delay="0"/>
                                  </p:stCondLst>
                                  <p:childTnLst>
                                    <p:set>
                                      <p:cBhvr>
                                        <p:cTn id="40" dur="1" fill="hold">
                                          <p:stCondLst>
                                            <p:cond delay="0"/>
                                          </p:stCondLst>
                                        </p:cTn>
                                        <p:tgtEl>
                                          <p:spTgt spid="256007"/>
                                        </p:tgtEl>
                                        <p:attrNameLst>
                                          <p:attrName>style.visibility</p:attrName>
                                        </p:attrNameLst>
                                      </p:cBhvr>
                                      <p:to>
                                        <p:strVal val="visible"/>
                                      </p:to>
                                    </p:set>
                                    <p:animEffect transition="in" filter="wipe(up)">
                                      <p:cBhvr>
                                        <p:cTn id="41" dur="2000"/>
                                        <p:tgtEl>
                                          <p:spTgt spid="256007"/>
                                        </p:tgtEl>
                                      </p:cBhvr>
                                    </p:animEffect>
                                  </p:childTnLst>
                                </p:cTn>
                              </p:par>
                            </p:childTnLst>
                          </p:cTn>
                        </p:par>
                        <p:par>
                          <p:cTn id="42" fill="hold">
                            <p:stCondLst>
                              <p:cond delay="20160"/>
                            </p:stCondLst>
                            <p:childTnLst>
                              <p:par>
                                <p:cTn id="43" presetID="23" presetClass="entr" presetSubtype="16" fill="hold" grpId="0" nodeType="afterEffect">
                                  <p:stCondLst>
                                    <p:cond delay="0"/>
                                  </p:stCondLst>
                                  <p:childTnLst>
                                    <p:set>
                                      <p:cBhvr>
                                        <p:cTn id="44" dur="1" fill="hold">
                                          <p:stCondLst>
                                            <p:cond delay="0"/>
                                          </p:stCondLst>
                                        </p:cTn>
                                        <p:tgtEl>
                                          <p:spTgt spid="256006"/>
                                        </p:tgtEl>
                                        <p:attrNameLst>
                                          <p:attrName>style.visibility</p:attrName>
                                        </p:attrNameLst>
                                      </p:cBhvr>
                                      <p:to>
                                        <p:strVal val="visible"/>
                                      </p:to>
                                    </p:set>
                                    <p:anim calcmode="lin" valueType="num">
                                      <p:cBhvr>
                                        <p:cTn id="45" dur="2000" fill="hold"/>
                                        <p:tgtEl>
                                          <p:spTgt spid="256006"/>
                                        </p:tgtEl>
                                        <p:attrNameLst>
                                          <p:attrName>ppt_w</p:attrName>
                                        </p:attrNameLst>
                                      </p:cBhvr>
                                      <p:tavLst>
                                        <p:tav tm="0">
                                          <p:val>
                                            <p:fltVal val="0"/>
                                          </p:val>
                                        </p:tav>
                                        <p:tav tm="100000">
                                          <p:val>
                                            <p:strVal val="#ppt_w"/>
                                          </p:val>
                                        </p:tav>
                                      </p:tavLst>
                                    </p:anim>
                                    <p:anim calcmode="lin" valueType="num">
                                      <p:cBhvr>
                                        <p:cTn id="46" dur="2000" fill="hold"/>
                                        <p:tgtEl>
                                          <p:spTgt spid="256006"/>
                                        </p:tgtEl>
                                        <p:attrNameLst>
                                          <p:attrName>ppt_h</p:attrName>
                                        </p:attrNameLst>
                                      </p:cBhvr>
                                      <p:tavLst>
                                        <p:tav tm="0">
                                          <p:val>
                                            <p:fltVal val="0"/>
                                          </p:val>
                                        </p:tav>
                                        <p:tav tm="100000">
                                          <p:val>
                                            <p:strVal val="#ppt_h"/>
                                          </p:val>
                                        </p:tav>
                                      </p:tavLst>
                                    </p:anim>
                                  </p:childTnLst>
                                </p:cTn>
                              </p:par>
                            </p:childTnLst>
                          </p:cTn>
                        </p:par>
                        <p:par>
                          <p:cTn id="47" fill="hold">
                            <p:stCondLst>
                              <p:cond delay="22160"/>
                            </p:stCondLst>
                            <p:childTnLst>
                              <p:par>
                                <p:cTn id="48" presetID="12" presetClass="entr" presetSubtype="8" fill="hold" nodeType="afterEffect">
                                  <p:stCondLst>
                                    <p:cond delay="0"/>
                                  </p:stCondLst>
                                  <p:childTnLst>
                                    <p:set>
                                      <p:cBhvr>
                                        <p:cTn id="49" dur="1" fill="hold">
                                          <p:stCondLst>
                                            <p:cond delay="0"/>
                                          </p:stCondLst>
                                        </p:cTn>
                                        <p:tgtEl>
                                          <p:spTgt spid="256028"/>
                                        </p:tgtEl>
                                        <p:attrNameLst>
                                          <p:attrName>style.visibility</p:attrName>
                                        </p:attrNameLst>
                                      </p:cBhvr>
                                      <p:to>
                                        <p:strVal val="visible"/>
                                      </p:to>
                                    </p:set>
                                    <p:animEffect transition="in" filter="slide(fromLeft)">
                                      <p:cBhvr>
                                        <p:cTn id="50" dur="2000"/>
                                        <p:tgtEl>
                                          <p:spTgt spid="256028"/>
                                        </p:tgtEl>
                                      </p:cBhvr>
                                    </p:animEffect>
                                  </p:childTnLst>
                                </p:cTn>
                              </p:par>
                            </p:childTnLst>
                          </p:cTn>
                        </p:par>
                        <p:par>
                          <p:cTn id="51" fill="hold">
                            <p:stCondLst>
                              <p:cond delay="24160"/>
                            </p:stCondLst>
                            <p:childTnLst>
                              <p:par>
                                <p:cTn id="52" presetID="19" presetClass="entr" presetSubtype="10" fill="hold" grpId="0" nodeType="afterEffect">
                                  <p:stCondLst>
                                    <p:cond delay="0"/>
                                  </p:stCondLst>
                                  <p:childTnLst>
                                    <p:set>
                                      <p:cBhvr>
                                        <p:cTn id="53" dur="1" fill="hold">
                                          <p:stCondLst>
                                            <p:cond delay="0"/>
                                          </p:stCondLst>
                                        </p:cTn>
                                        <p:tgtEl>
                                          <p:spTgt spid="256031"/>
                                        </p:tgtEl>
                                        <p:attrNameLst>
                                          <p:attrName>style.visibility</p:attrName>
                                        </p:attrNameLst>
                                      </p:cBhvr>
                                      <p:to>
                                        <p:strVal val="visible"/>
                                      </p:to>
                                    </p:set>
                                    <p:anim calcmode="lin" valueType="num">
                                      <p:cBhvr>
                                        <p:cTn id="54" dur="3000" fill="hold"/>
                                        <p:tgtEl>
                                          <p:spTgt spid="256031"/>
                                        </p:tgtEl>
                                        <p:attrNameLst>
                                          <p:attrName>ppt_w</p:attrName>
                                        </p:attrNameLst>
                                      </p:cBhvr>
                                      <p:tavLst>
                                        <p:tav tm="0" fmla="#ppt_w*sin(2.5*pi*$)">
                                          <p:val>
                                            <p:fltVal val="0"/>
                                          </p:val>
                                        </p:tav>
                                        <p:tav tm="100000">
                                          <p:val>
                                            <p:fltVal val="1"/>
                                          </p:val>
                                        </p:tav>
                                      </p:tavLst>
                                    </p:anim>
                                    <p:anim calcmode="lin" valueType="num">
                                      <p:cBhvr>
                                        <p:cTn id="55" dur="3000" fill="hold"/>
                                        <p:tgtEl>
                                          <p:spTgt spid="256031"/>
                                        </p:tgtEl>
                                        <p:attrNameLst>
                                          <p:attrName>ppt_h</p:attrName>
                                        </p:attrNameLst>
                                      </p:cBhvr>
                                      <p:tavLst>
                                        <p:tav tm="0">
                                          <p:val>
                                            <p:strVal val="#ppt_h"/>
                                          </p:val>
                                        </p:tav>
                                        <p:tav tm="100000">
                                          <p:val>
                                            <p:strVal val="#ppt_h"/>
                                          </p:val>
                                        </p:tav>
                                      </p:tavLst>
                                    </p:anim>
                                  </p:childTnLst>
                                </p:cTn>
                              </p:par>
                            </p:childTnLst>
                          </p:cTn>
                        </p:par>
                        <p:par>
                          <p:cTn id="56" fill="hold">
                            <p:stCondLst>
                              <p:cond delay="27160"/>
                            </p:stCondLst>
                            <p:childTnLst>
                              <p:par>
                                <p:cTn id="57" presetID="19" presetClass="entr" presetSubtype="10" fill="hold" grpId="0" nodeType="afterEffect">
                                  <p:stCondLst>
                                    <p:cond delay="0"/>
                                  </p:stCondLst>
                                  <p:childTnLst>
                                    <p:set>
                                      <p:cBhvr>
                                        <p:cTn id="58" dur="1" fill="hold">
                                          <p:stCondLst>
                                            <p:cond delay="0"/>
                                          </p:stCondLst>
                                        </p:cTn>
                                        <p:tgtEl>
                                          <p:spTgt spid="256032"/>
                                        </p:tgtEl>
                                        <p:attrNameLst>
                                          <p:attrName>style.visibility</p:attrName>
                                        </p:attrNameLst>
                                      </p:cBhvr>
                                      <p:to>
                                        <p:strVal val="visible"/>
                                      </p:to>
                                    </p:set>
                                    <p:anim calcmode="lin" valueType="num">
                                      <p:cBhvr>
                                        <p:cTn id="59" dur="3000" fill="hold"/>
                                        <p:tgtEl>
                                          <p:spTgt spid="256032"/>
                                        </p:tgtEl>
                                        <p:attrNameLst>
                                          <p:attrName>ppt_w</p:attrName>
                                        </p:attrNameLst>
                                      </p:cBhvr>
                                      <p:tavLst>
                                        <p:tav tm="0" fmla="#ppt_w*sin(2.5*pi*$)">
                                          <p:val>
                                            <p:fltVal val="0"/>
                                          </p:val>
                                        </p:tav>
                                        <p:tav tm="100000">
                                          <p:val>
                                            <p:fltVal val="1"/>
                                          </p:val>
                                        </p:tav>
                                      </p:tavLst>
                                    </p:anim>
                                    <p:anim calcmode="lin" valueType="num">
                                      <p:cBhvr>
                                        <p:cTn id="60" dur="3000" fill="hold"/>
                                        <p:tgtEl>
                                          <p:spTgt spid="256032"/>
                                        </p:tgtEl>
                                        <p:attrNameLst>
                                          <p:attrName>ppt_h</p:attrName>
                                        </p:attrNameLst>
                                      </p:cBhvr>
                                      <p:tavLst>
                                        <p:tav tm="0">
                                          <p:val>
                                            <p:strVal val="#ppt_h"/>
                                          </p:val>
                                        </p:tav>
                                        <p:tav tm="100000">
                                          <p:val>
                                            <p:strVal val="#ppt_h"/>
                                          </p:val>
                                        </p:tav>
                                      </p:tavLst>
                                    </p:anim>
                                  </p:childTnLst>
                                </p:cTn>
                              </p:par>
                            </p:childTnLst>
                          </p:cTn>
                        </p:par>
                        <p:par>
                          <p:cTn id="61" fill="hold">
                            <p:stCondLst>
                              <p:cond delay="30160"/>
                            </p:stCondLst>
                            <p:childTnLst>
                              <p:par>
                                <p:cTn id="62" presetID="19" presetClass="entr" presetSubtype="10" fill="hold" grpId="0" nodeType="afterEffect">
                                  <p:stCondLst>
                                    <p:cond delay="0"/>
                                  </p:stCondLst>
                                  <p:childTnLst>
                                    <p:set>
                                      <p:cBhvr>
                                        <p:cTn id="63" dur="1" fill="hold">
                                          <p:stCondLst>
                                            <p:cond delay="0"/>
                                          </p:stCondLst>
                                        </p:cTn>
                                        <p:tgtEl>
                                          <p:spTgt spid="256033"/>
                                        </p:tgtEl>
                                        <p:attrNameLst>
                                          <p:attrName>style.visibility</p:attrName>
                                        </p:attrNameLst>
                                      </p:cBhvr>
                                      <p:to>
                                        <p:strVal val="visible"/>
                                      </p:to>
                                    </p:set>
                                    <p:anim calcmode="lin" valueType="num">
                                      <p:cBhvr>
                                        <p:cTn id="64" dur="3000" fill="hold"/>
                                        <p:tgtEl>
                                          <p:spTgt spid="256033"/>
                                        </p:tgtEl>
                                        <p:attrNameLst>
                                          <p:attrName>ppt_w</p:attrName>
                                        </p:attrNameLst>
                                      </p:cBhvr>
                                      <p:tavLst>
                                        <p:tav tm="0" fmla="#ppt_w*sin(2.5*pi*$)">
                                          <p:val>
                                            <p:fltVal val="0"/>
                                          </p:val>
                                        </p:tav>
                                        <p:tav tm="100000">
                                          <p:val>
                                            <p:fltVal val="1"/>
                                          </p:val>
                                        </p:tav>
                                      </p:tavLst>
                                    </p:anim>
                                    <p:anim calcmode="lin" valueType="num">
                                      <p:cBhvr>
                                        <p:cTn id="65" dur="3000" fill="hold"/>
                                        <p:tgtEl>
                                          <p:spTgt spid="2560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2" grpId="0"/>
      <p:bldP spid="256005" grpId="0"/>
      <p:bldP spid="256006" grpId="0" animBg="1"/>
      <p:bldP spid="256007" grpId="0" animBg="1"/>
      <p:bldP spid="256020" grpId="0"/>
      <p:bldP spid="256031" grpId="0" animBg="1"/>
      <p:bldP spid="256032" grpId="0" animBg="1"/>
      <p:bldP spid="2560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22" name="Picture 6" descr="FG05_11"/>
          <p:cNvPicPr>
            <a:picLocks noChangeAspect="1" noChangeArrowheads="1"/>
          </p:cNvPicPr>
          <p:nvPr/>
        </p:nvPicPr>
        <p:blipFill>
          <a:blip r:embed="rId3" cstate="print"/>
          <a:srcRect/>
          <a:stretch>
            <a:fillRect/>
          </a:stretch>
        </p:blipFill>
        <p:spPr bwMode="auto">
          <a:xfrm>
            <a:off x="282575" y="2149475"/>
            <a:ext cx="5081588" cy="3295650"/>
          </a:xfrm>
          <a:prstGeom prst="rect">
            <a:avLst/>
          </a:prstGeom>
          <a:noFill/>
          <a:ln w="9525">
            <a:solidFill>
              <a:schemeClr val="tx2"/>
            </a:solidFill>
            <a:miter lim="800000"/>
            <a:headEnd/>
            <a:tailEnd/>
          </a:ln>
        </p:spPr>
      </p:pic>
      <p:pic>
        <p:nvPicPr>
          <p:cNvPr id="265223" name="Picture 7"/>
          <p:cNvPicPr>
            <a:picLocks noChangeAspect="1" noChangeArrowheads="1"/>
          </p:cNvPicPr>
          <p:nvPr/>
        </p:nvPicPr>
        <p:blipFill>
          <a:blip r:embed="rId4" cstate="print"/>
          <a:srcRect/>
          <a:stretch>
            <a:fillRect/>
          </a:stretch>
        </p:blipFill>
        <p:spPr bwMode="auto">
          <a:xfrm>
            <a:off x="5638800" y="1639888"/>
            <a:ext cx="3109913" cy="4525962"/>
          </a:xfrm>
          <a:prstGeom prst="rect">
            <a:avLst/>
          </a:prstGeom>
          <a:noFill/>
          <a:ln w="9525">
            <a:solidFill>
              <a:srgbClr val="000080"/>
            </a:solidFill>
            <a:miter lim="800000"/>
            <a:headEnd/>
            <a:tailEnd/>
          </a:ln>
          <a:effectLst/>
        </p:spPr>
      </p:pic>
      <p:sp>
        <p:nvSpPr>
          <p:cNvPr id="265224" name="Text Box 8"/>
          <p:cNvSpPr txBox="1">
            <a:spLocks noChangeArrowheads="1"/>
          </p:cNvSpPr>
          <p:nvPr/>
        </p:nvSpPr>
        <p:spPr bwMode="auto">
          <a:xfrm>
            <a:off x="5003800" y="115888"/>
            <a:ext cx="4067175" cy="809625"/>
          </a:xfrm>
          <a:prstGeom prst="rect">
            <a:avLst/>
          </a:prstGeom>
          <a:noFill/>
          <a:ln w="9525">
            <a:noFill/>
            <a:miter lim="800000"/>
            <a:headEnd/>
            <a:tailEnd/>
          </a:ln>
          <a:effectLst/>
        </p:spPr>
        <p:txBody>
          <a:bodyPr>
            <a:spAutoFit/>
          </a:bodyPr>
          <a:lstStyle/>
          <a:p>
            <a:pPr algn="r">
              <a:spcBef>
                <a:spcPct val="50000"/>
              </a:spcBef>
            </a:pPr>
            <a:r>
              <a:rPr lang="es-ES" sz="2000" b="1"/>
              <a:t>Leyes de los gases</a:t>
            </a:r>
          </a:p>
          <a:p>
            <a:pPr algn="r">
              <a:lnSpc>
                <a:spcPct val="150000"/>
              </a:lnSpc>
            </a:pPr>
            <a:r>
              <a:rPr lang="es-ES" b="1">
                <a:solidFill>
                  <a:srgbClr val="CC0066"/>
                </a:solidFill>
                <a:effectLst>
                  <a:outerShdw blurRad="38100" dist="38100" dir="2700000" algn="tl">
                    <a:srgbClr val="000000"/>
                  </a:outerShdw>
                </a:effectLst>
              </a:rPr>
              <a:t>Ley de Charles y Gay-Lussac (2ª)</a:t>
            </a:r>
            <a:endParaRPr lang="es-ES" sz="2000" b="1">
              <a:solidFill>
                <a:srgbClr val="CC0066"/>
              </a:solidFill>
            </a:endParaRPr>
          </a:p>
        </p:txBody>
      </p:sp>
    </p:spTree>
  </p:cSld>
  <p:clrMapOvr>
    <a:masterClrMapping/>
  </p:clrMapOvr>
  <p:transition spd="med" advClick="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65224"/>
                                        </p:tgtEl>
                                        <p:attrNameLst>
                                          <p:attrName>style.visibility</p:attrName>
                                        </p:attrNameLst>
                                      </p:cBhvr>
                                      <p:to>
                                        <p:strVal val="visible"/>
                                      </p:to>
                                    </p:set>
                                    <p:anim calcmode="lin" valueType="num">
                                      <p:cBhvr>
                                        <p:cTn id="7" dur="2000" fill="hold"/>
                                        <p:tgtEl>
                                          <p:spTgt spid="265224"/>
                                        </p:tgtEl>
                                        <p:attrNameLst>
                                          <p:attrName>ppt_w</p:attrName>
                                        </p:attrNameLst>
                                      </p:cBhvr>
                                      <p:tavLst>
                                        <p:tav tm="0">
                                          <p:val>
                                            <p:fltVal val="0"/>
                                          </p:val>
                                        </p:tav>
                                        <p:tav tm="100000">
                                          <p:val>
                                            <p:strVal val="#ppt_w"/>
                                          </p:val>
                                        </p:tav>
                                      </p:tavLst>
                                    </p:anim>
                                    <p:anim calcmode="lin" valueType="num">
                                      <p:cBhvr>
                                        <p:cTn id="8" dur="2000" fill="hold"/>
                                        <p:tgtEl>
                                          <p:spTgt spid="265224"/>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2" presetClass="entr" presetSubtype="1" fill="hold" nodeType="afterEffect">
                                  <p:stCondLst>
                                    <p:cond delay="0"/>
                                  </p:stCondLst>
                                  <p:childTnLst>
                                    <p:set>
                                      <p:cBhvr>
                                        <p:cTn id="11" dur="1" fill="hold">
                                          <p:stCondLst>
                                            <p:cond delay="0"/>
                                          </p:stCondLst>
                                        </p:cTn>
                                        <p:tgtEl>
                                          <p:spTgt spid="265222"/>
                                        </p:tgtEl>
                                        <p:attrNameLst>
                                          <p:attrName>style.visibility</p:attrName>
                                        </p:attrNameLst>
                                      </p:cBhvr>
                                      <p:to>
                                        <p:strVal val="visible"/>
                                      </p:to>
                                    </p:set>
                                    <p:animEffect transition="in" filter="wipe(up)">
                                      <p:cBhvr>
                                        <p:cTn id="12" dur="2000"/>
                                        <p:tgtEl>
                                          <p:spTgt spid="265222"/>
                                        </p:tgtEl>
                                      </p:cBhvr>
                                    </p:animEffect>
                                  </p:childTnLst>
                                </p:cTn>
                              </p:par>
                            </p:childTnLst>
                          </p:cTn>
                        </p:par>
                        <p:par>
                          <p:cTn id="13" fill="hold">
                            <p:stCondLst>
                              <p:cond delay="4000"/>
                            </p:stCondLst>
                            <p:childTnLst>
                              <p:par>
                                <p:cTn id="14" presetID="22" presetClass="entr" presetSubtype="8" fill="hold" grpId="0" nodeType="afterEffect">
                                  <p:stCondLst>
                                    <p:cond delay="0"/>
                                  </p:stCondLst>
                                  <p:childTnLst>
                                    <p:set>
                                      <p:cBhvr>
                                        <p:cTn id="15" dur="1" fill="hold">
                                          <p:stCondLst>
                                            <p:cond delay="0"/>
                                          </p:stCondLst>
                                        </p:cTn>
                                        <p:tgtEl>
                                          <p:spTgt spid="265223"/>
                                        </p:tgtEl>
                                        <p:attrNameLst>
                                          <p:attrName>style.visibility</p:attrName>
                                        </p:attrNameLst>
                                      </p:cBhvr>
                                      <p:to>
                                        <p:strVal val="visible"/>
                                      </p:to>
                                    </p:set>
                                    <p:animEffect transition="in" filter="wipe(left)">
                                      <p:cBhvr>
                                        <p:cTn id="16" dur="2000"/>
                                        <p:tgtEl>
                                          <p:spTgt spid="265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3" grpId="0" animBg="1"/>
      <p:bldP spid="2652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1" name="Picture 3"/>
          <p:cNvPicPr>
            <a:picLocks noChangeAspect="1" noChangeArrowheads="1"/>
          </p:cNvPicPr>
          <p:nvPr>
            <p:ph idx="4294967295"/>
          </p:nvPr>
        </p:nvPicPr>
        <p:blipFill>
          <a:blip r:embed="rId3" cstate="print"/>
          <a:srcRect/>
          <a:stretch>
            <a:fillRect/>
          </a:stretch>
        </p:blipFill>
        <p:spPr bwMode="auto">
          <a:xfrm>
            <a:off x="1905000" y="620713"/>
            <a:ext cx="4899025" cy="4114800"/>
          </a:xfrm>
          <a:prstGeom prst="rect">
            <a:avLst/>
          </a:prstGeom>
          <a:noFill/>
          <a:ln>
            <a:solidFill>
              <a:srgbClr val="000080"/>
            </a:solidFill>
            <a:miter lim="800000"/>
            <a:headEnd/>
            <a:tailEnd/>
          </a:ln>
        </p:spPr>
      </p:pic>
      <p:sp>
        <p:nvSpPr>
          <p:cNvPr id="258052" name="Text Box 4"/>
          <p:cNvSpPr txBox="1">
            <a:spLocks noChangeArrowheads="1"/>
          </p:cNvSpPr>
          <p:nvPr/>
        </p:nvSpPr>
        <p:spPr bwMode="auto">
          <a:xfrm>
            <a:off x="6443663" y="115888"/>
            <a:ext cx="2592387" cy="396875"/>
          </a:xfrm>
          <a:prstGeom prst="rect">
            <a:avLst/>
          </a:prstGeom>
          <a:noFill/>
          <a:ln w="9525">
            <a:noFill/>
            <a:miter lim="800000"/>
            <a:headEnd/>
            <a:tailEnd/>
          </a:ln>
          <a:effectLst/>
        </p:spPr>
        <p:txBody>
          <a:bodyPr>
            <a:spAutoFit/>
          </a:bodyPr>
          <a:lstStyle/>
          <a:p>
            <a:pPr algn="r">
              <a:spcBef>
                <a:spcPct val="50000"/>
              </a:spcBef>
            </a:pPr>
            <a:r>
              <a:rPr lang="es-ES" sz="2000" b="1"/>
              <a:t>Leyes de los </a:t>
            </a:r>
            <a:r>
              <a:rPr lang="es-ES" sz="2000" b="1">
                <a:solidFill>
                  <a:srgbClr val="333399"/>
                </a:solidFill>
              </a:rPr>
              <a:t>gases</a:t>
            </a:r>
          </a:p>
        </p:txBody>
      </p:sp>
      <p:sp>
        <p:nvSpPr>
          <p:cNvPr id="258053" name="AutoShape 5">
            <a:hlinkClick r:id="rId4" action="ppaction://hlinkfile" highlightClick="1"/>
          </p:cNvPr>
          <p:cNvSpPr>
            <a:spLocks noChangeArrowheads="1"/>
          </p:cNvSpPr>
          <p:nvPr/>
        </p:nvSpPr>
        <p:spPr bwMode="auto">
          <a:xfrm>
            <a:off x="900113" y="1773238"/>
            <a:ext cx="431800" cy="287337"/>
          </a:xfrm>
          <a:prstGeom prst="actionButtonMovie">
            <a:avLst/>
          </a:prstGeom>
          <a:solidFill>
            <a:srgbClr val="9999FF"/>
          </a:solidFill>
          <a:ln w="9525">
            <a:noFill/>
            <a:miter lim="800000"/>
            <a:headEnd/>
            <a:tailEnd/>
          </a:ln>
          <a:effectLst/>
        </p:spPr>
        <p:txBody>
          <a:bodyPr wrap="none" anchor="ctr"/>
          <a:lstStyle/>
          <a:p>
            <a:endParaRPr lang="es-ES_tradnl"/>
          </a:p>
        </p:txBody>
      </p:sp>
      <p:sp>
        <p:nvSpPr>
          <p:cNvPr id="258054" name="AutoShape 6">
            <a:hlinkClick r:id="rId5" action="ppaction://hlinkfile" highlightClick="1"/>
          </p:cNvPr>
          <p:cNvSpPr>
            <a:spLocks noChangeArrowheads="1"/>
          </p:cNvSpPr>
          <p:nvPr/>
        </p:nvSpPr>
        <p:spPr bwMode="auto">
          <a:xfrm>
            <a:off x="7235825" y="1412875"/>
            <a:ext cx="1296988" cy="503238"/>
          </a:xfrm>
          <a:prstGeom prst="actionButtonBlank">
            <a:avLst/>
          </a:prstGeom>
          <a:solidFill>
            <a:srgbClr val="FFFFFF"/>
          </a:solidFill>
          <a:ln w="9525">
            <a:noFill/>
            <a:miter lim="800000"/>
            <a:headEnd/>
            <a:tailEnd/>
          </a:ln>
          <a:effectLst/>
        </p:spPr>
        <p:txBody>
          <a:bodyPr wrap="none" anchor="ctr"/>
          <a:lstStyle/>
          <a:p>
            <a:pPr algn="ctr"/>
            <a:r>
              <a:rPr lang="es-ES" sz="1000" b="1">
                <a:solidFill>
                  <a:srgbClr val="5F5F5F"/>
                </a:solidFill>
              </a:rPr>
              <a:t>SIMULADOR</a:t>
            </a:r>
          </a:p>
          <a:p>
            <a:pPr algn="ctr"/>
            <a:r>
              <a:rPr lang="es-ES" sz="1000" b="1">
                <a:solidFill>
                  <a:srgbClr val="5F5F5F"/>
                </a:solidFill>
              </a:rPr>
              <a:t>LEYES GASES</a:t>
            </a:r>
            <a:endParaRPr lang="es-ES_tradnl" sz="1000" b="1">
              <a:solidFill>
                <a:srgbClr val="5F5F5F"/>
              </a:solidFill>
            </a:endParaRPr>
          </a:p>
        </p:txBody>
      </p:sp>
      <p:sp>
        <p:nvSpPr>
          <p:cNvPr id="258057" name="AutoShape 9">
            <a:hlinkClick r:id="rId6" action="ppaction://hlinkfile" highlightClick="1"/>
          </p:cNvPr>
          <p:cNvSpPr>
            <a:spLocks noChangeArrowheads="1"/>
          </p:cNvSpPr>
          <p:nvPr/>
        </p:nvSpPr>
        <p:spPr bwMode="auto">
          <a:xfrm>
            <a:off x="900113" y="2565400"/>
            <a:ext cx="431800" cy="287338"/>
          </a:xfrm>
          <a:prstGeom prst="actionButtonMovie">
            <a:avLst/>
          </a:prstGeom>
          <a:solidFill>
            <a:srgbClr val="9999FF"/>
          </a:solidFill>
          <a:ln w="9525">
            <a:noFill/>
            <a:miter lim="800000"/>
            <a:headEnd/>
            <a:tailEnd/>
          </a:ln>
          <a:effectLst/>
        </p:spPr>
        <p:txBody>
          <a:bodyPr wrap="none" anchor="ctr"/>
          <a:lstStyle/>
          <a:p>
            <a:endParaRPr lang="es-ES_tradnl"/>
          </a:p>
        </p:txBody>
      </p:sp>
      <p:sp>
        <p:nvSpPr>
          <p:cNvPr id="258058" name="Text Box 10"/>
          <p:cNvSpPr txBox="1">
            <a:spLocks noChangeArrowheads="1"/>
          </p:cNvSpPr>
          <p:nvPr/>
        </p:nvSpPr>
        <p:spPr bwMode="auto">
          <a:xfrm>
            <a:off x="755650" y="2781300"/>
            <a:ext cx="719138" cy="214313"/>
          </a:xfrm>
          <a:prstGeom prst="rect">
            <a:avLst/>
          </a:prstGeom>
          <a:noFill/>
          <a:ln w="9525">
            <a:noFill/>
            <a:miter lim="800000"/>
            <a:headEnd/>
            <a:tailEnd/>
          </a:ln>
          <a:effectLst/>
        </p:spPr>
        <p:txBody>
          <a:bodyPr>
            <a:spAutoFit/>
          </a:bodyPr>
          <a:lstStyle/>
          <a:p>
            <a:pPr algn="ctr">
              <a:spcBef>
                <a:spcPct val="50000"/>
              </a:spcBef>
            </a:pPr>
            <a:r>
              <a:rPr lang="es-ES" sz="800" i="1"/>
              <a:t>Ingles</a:t>
            </a:r>
            <a:endParaRPr lang="es-ES_tradnl" sz="800" i="1"/>
          </a:p>
        </p:txBody>
      </p:sp>
      <p:sp>
        <p:nvSpPr>
          <p:cNvPr id="258059" name="Text Box 11"/>
          <p:cNvSpPr txBox="1">
            <a:spLocks noChangeArrowheads="1"/>
          </p:cNvSpPr>
          <p:nvPr/>
        </p:nvSpPr>
        <p:spPr bwMode="auto">
          <a:xfrm>
            <a:off x="1260475" y="4941888"/>
            <a:ext cx="6696075" cy="1198562"/>
          </a:xfrm>
          <a:prstGeom prst="rect">
            <a:avLst/>
          </a:prstGeom>
          <a:solidFill>
            <a:schemeClr val="bg1"/>
          </a:solidFill>
          <a:ln w="9525">
            <a:solidFill>
              <a:srgbClr val="000080"/>
            </a:solidFill>
            <a:miter lim="800000"/>
            <a:headEnd/>
            <a:tailEnd/>
          </a:ln>
          <a:effectLst/>
        </p:spPr>
        <p:txBody>
          <a:bodyPr>
            <a:spAutoFit/>
          </a:bodyPr>
          <a:lstStyle/>
          <a:p>
            <a:pPr>
              <a:spcBef>
                <a:spcPct val="50000"/>
              </a:spcBef>
            </a:pPr>
            <a:r>
              <a:rPr lang="en-US" altLang="en-US" sz="1200">
                <a:latin typeface="Stone Serif" charset="0"/>
              </a:rPr>
              <a:t>(a) </a:t>
            </a:r>
            <a:r>
              <a:rPr lang="es-ES_tradnl" altLang="en-US" sz="1200">
                <a:latin typeface="Stone Serif" charset="0"/>
              </a:rPr>
              <a:t>Al aumentar la presión a volumen constante, la temperatura aumenta</a:t>
            </a:r>
            <a:br>
              <a:rPr lang="es-ES_tradnl" altLang="en-US" sz="1200">
                <a:latin typeface="Stone Serif" charset="0"/>
              </a:rPr>
            </a:br>
            <a:r>
              <a:rPr lang="es-ES_tradnl" altLang="en-US" sz="800">
                <a:latin typeface="Stone Serif" charset="0"/>
              </a:rPr>
              <a:t/>
            </a:r>
            <a:br>
              <a:rPr lang="es-ES_tradnl" altLang="en-US" sz="800">
                <a:latin typeface="Stone Serif" charset="0"/>
              </a:rPr>
            </a:br>
            <a:r>
              <a:rPr lang="es-ES_tradnl" altLang="en-US" sz="1200">
                <a:latin typeface="Stone Serif" charset="0"/>
              </a:rPr>
              <a:t>(b) Al aumentar la presión a temperatura constante, el volumen disminuye</a:t>
            </a:r>
            <a:br>
              <a:rPr lang="es-ES_tradnl" altLang="en-US" sz="1200">
                <a:latin typeface="Stone Serif" charset="0"/>
              </a:rPr>
            </a:br>
            <a:r>
              <a:rPr lang="es-ES_tradnl" altLang="en-US" sz="800">
                <a:latin typeface="Stone Serif" charset="0"/>
              </a:rPr>
              <a:t/>
            </a:r>
            <a:br>
              <a:rPr lang="es-ES_tradnl" altLang="en-US" sz="800">
                <a:latin typeface="Stone Serif" charset="0"/>
              </a:rPr>
            </a:br>
            <a:r>
              <a:rPr lang="es-ES_tradnl" altLang="en-US" sz="1200">
                <a:latin typeface="Stone Serif" charset="0"/>
              </a:rPr>
              <a:t>(c) Al aumentar la temperatura a presión constante, el volumen aumenta</a:t>
            </a:r>
            <a:br>
              <a:rPr lang="es-ES_tradnl" altLang="en-US" sz="1200">
                <a:latin typeface="Stone Serif" charset="0"/>
              </a:rPr>
            </a:br>
            <a:r>
              <a:rPr lang="es-ES_tradnl" altLang="en-US" sz="800">
                <a:latin typeface="Stone Serif" charset="0"/>
              </a:rPr>
              <a:t/>
            </a:r>
            <a:br>
              <a:rPr lang="es-ES_tradnl" altLang="en-US" sz="800">
                <a:latin typeface="Stone Serif" charset="0"/>
              </a:rPr>
            </a:br>
            <a:r>
              <a:rPr lang="es-ES_tradnl" altLang="en-US" sz="1200">
                <a:latin typeface="Stone Serif" charset="0"/>
              </a:rPr>
              <a:t>(d) Al aumentar el número de moles a temperatura y presión constantes, el volumen aumenta</a:t>
            </a:r>
            <a:endParaRPr lang="es-ES_tradnl" sz="1200">
              <a:latin typeface="Stone Serif" charset="0"/>
            </a:endParaRPr>
          </a:p>
        </p:txBody>
      </p:sp>
      <p:sp>
        <p:nvSpPr>
          <p:cNvPr id="258060" name="AutoShape 12">
            <a:hlinkClick r:id="rId7" action="ppaction://hlinkfile" highlightClick="1"/>
          </p:cNvPr>
          <p:cNvSpPr>
            <a:spLocks noChangeArrowheads="1"/>
          </p:cNvSpPr>
          <p:nvPr/>
        </p:nvSpPr>
        <p:spPr bwMode="auto">
          <a:xfrm>
            <a:off x="7308850" y="2708275"/>
            <a:ext cx="1296988" cy="503238"/>
          </a:xfrm>
          <a:prstGeom prst="actionButtonBlank">
            <a:avLst/>
          </a:prstGeom>
          <a:solidFill>
            <a:srgbClr val="FFFFFF"/>
          </a:solidFill>
          <a:ln w="9525">
            <a:noFill/>
            <a:miter lim="800000"/>
            <a:headEnd/>
            <a:tailEnd/>
          </a:ln>
          <a:effectLst/>
        </p:spPr>
        <p:txBody>
          <a:bodyPr wrap="none" anchor="ctr"/>
          <a:lstStyle/>
          <a:p>
            <a:pPr algn="ctr"/>
            <a:r>
              <a:rPr lang="es-ES" sz="1000" b="1">
                <a:solidFill>
                  <a:srgbClr val="5F5F5F"/>
                </a:solidFill>
              </a:rPr>
              <a:t>SIMULADOR</a:t>
            </a:r>
          </a:p>
          <a:p>
            <a:pPr algn="ctr"/>
            <a:r>
              <a:rPr lang="es-ES" sz="1000" b="1">
                <a:solidFill>
                  <a:srgbClr val="5F5F5F"/>
                </a:solidFill>
              </a:rPr>
              <a:t>LEYES GASES</a:t>
            </a:r>
            <a:endParaRPr lang="es-ES_tradnl" sz="1000" b="1">
              <a:solidFill>
                <a:srgbClr val="5F5F5F"/>
              </a:solidFill>
            </a:endParaRPr>
          </a:p>
        </p:txBody>
      </p:sp>
      <p:sp>
        <p:nvSpPr>
          <p:cNvPr id="258061" name="AutoShape 13">
            <a:hlinkClick r:id="rId8" action="ppaction://hlinkfile" highlightClick="1"/>
          </p:cNvPr>
          <p:cNvSpPr>
            <a:spLocks noChangeArrowheads="1"/>
          </p:cNvSpPr>
          <p:nvPr/>
        </p:nvSpPr>
        <p:spPr bwMode="auto">
          <a:xfrm>
            <a:off x="3492500" y="6381750"/>
            <a:ext cx="431800" cy="287338"/>
          </a:xfrm>
          <a:prstGeom prst="actionButtonMovie">
            <a:avLst/>
          </a:prstGeom>
          <a:solidFill>
            <a:schemeClr val="bg1"/>
          </a:solidFill>
          <a:ln w="9525">
            <a:noFill/>
            <a:miter lim="800000"/>
            <a:headEnd/>
            <a:tailEnd/>
          </a:ln>
          <a:effectLst/>
        </p:spPr>
        <p:txBody>
          <a:bodyPr wrap="none" anchor="ctr"/>
          <a:lstStyle/>
          <a:p>
            <a:endParaRPr lang="es-ES_tradnl"/>
          </a:p>
        </p:txBody>
      </p:sp>
      <p:sp>
        <p:nvSpPr>
          <p:cNvPr id="258062" name="Text Box 14"/>
          <p:cNvSpPr txBox="1">
            <a:spLocks noChangeArrowheads="1"/>
          </p:cNvSpPr>
          <p:nvPr/>
        </p:nvSpPr>
        <p:spPr bwMode="auto">
          <a:xfrm>
            <a:off x="3851275" y="6381750"/>
            <a:ext cx="647700" cy="244475"/>
          </a:xfrm>
          <a:prstGeom prst="rect">
            <a:avLst/>
          </a:prstGeom>
          <a:noFill/>
          <a:ln w="9525">
            <a:noFill/>
            <a:miter lim="800000"/>
            <a:headEnd/>
            <a:tailEnd/>
          </a:ln>
          <a:effectLst/>
        </p:spPr>
        <p:txBody>
          <a:bodyPr>
            <a:spAutoFit/>
          </a:bodyPr>
          <a:lstStyle/>
          <a:p>
            <a:pPr algn="ctr">
              <a:spcBef>
                <a:spcPct val="50000"/>
              </a:spcBef>
            </a:pPr>
            <a:r>
              <a:rPr lang="es-ES" sz="1000" b="1" i="1">
                <a:latin typeface="Tempus Sans ITC" pitchFamily="82" charset="0"/>
              </a:rPr>
              <a:t>n _ p</a:t>
            </a:r>
            <a:endParaRPr lang="es-ES_tradnl" sz="1000" b="1" i="1">
              <a:latin typeface="Tempus Sans ITC" pitchFamily="82" charset="0"/>
            </a:endParaRPr>
          </a:p>
        </p:txBody>
      </p:sp>
      <p:sp>
        <p:nvSpPr>
          <p:cNvPr id="258063" name="AutoShape 15">
            <a:hlinkClick r:id="rId9" action="ppaction://hlinkfile" highlightClick="1"/>
          </p:cNvPr>
          <p:cNvSpPr>
            <a:spLocks noChangeArrowheads="1"/>
          </p:cNvSpPr>
          <p:nvPr/>
        </p:nvSpPr>
        <p:spPr bwMode="auto">
          <a:xfrm>
            <a:off x="4427538" y="6381750"/>
            <a:ext cx="431800" cy="287338"/>
          </a:xfrm>
          <a:prstGeom prst="actionButtonMovie">
            <a:avLst/>
          </a:prstGeom>
          <a:solidFill>
            <a:schemeClr val="bg1"/>
          </a:solidFill>
          <a:ln w="9525">
            <a:noFill/>
            <a:miter lim="800000"/>
            <a:headEnd/>
            <a:tailEnd/>
          </a:ln>
          <a:effectLst/>
        </p:spPr>
        <p:txBody>
          <a:bodyPr wrap="none" anchor="ctr"/>
          <a:lstStyle/>
          <a:p>
            <a:endParaRPr lang="es-ES_tradnl"/>
          </a:p>
        </p:txBody>
      </p:sp>
    </p:spTree>
  </p:cSld>
  <p:clrMapOvr>
    <a:masterClrMapping/>
  </p:clrMapOvr>
  <p:transition spd="med" advClick="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58052"/>
                                        </p:tgtEl>
                                        <p:attrNameLst>
                                          <p:attrName>style.visibility</p:attrName>
                                        </p:attrNameLst>
                                      </p:cBhvr>
                                      <p:to>
                                        <p:strVal val="visible"/>
                                      </p:to>
                                    </p:set>
                                    <p:anim calcmode="lin" valueType="num">
                                      <p:cBhvr>
                                        <p:cTn id="7" dur="2000" fill="hold"/>
                                        <p:tgtEl>
                                          <p:spTgt spid="258052"/>
                                        </p:tgtEl>
                                        <p:attrNameLst>
                                          <p:attrName>ppt_w</p:attrName>
                                        </p:attrNameLst>
                                      </p:cBhvr>
                                      <p:tavLst>
                                        <p:tav tm="0">
                                          <p:val>
                                            <p:fltVal val="0"/>
                                          </p:val>
                                        </p:tav>
                                        <p:tav tm="100000">
                                          <p:val>
                                            <p:strVal val="#ppt_w"/>
                                          </p:val>
                                        </p:tav>
                                      </p:tavLst>
                                    </p:anim>
                                    <p:anim calcmode="lin" valueType="num">
                                      <p:cBhvr>
                                        <p:cTn id="8" dur="2000" fill="hold"/>
                                        <p:tgtEl>
                                          <p:spTgt spid="25805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258051"/>
                                        </p:tgtEl>
                                        <p:attrNameLst>
                                          <p:attrName>style.visibility</p:attrName>
                                        </p:attrNameLst>
                                      </p:cBhvr>
                                      <p:to>
                                        <p:strVal val="visible"/>
                                      </p:to>
                                    </p:set>
                                    <p:anim by="(-#ppt_w*2)" calcmode="lin" valueType="num">
                                      <p:cBhvr rctx="PPT">
                                        <p:cTn id="12" dur="1000" autoRev="1" fill="hold">
                                          <p:stCondLst>
                                            <p:cond delay="0"/>
                                          </p:stCondLst>
                                        </p:cTn>
                                        <p:tgtEl>
                                          <p:spTgt spid="258051"/>
                                        </p:tgtEl>
                                        <p:attrNameLst>
                                          <p:attrName>ppt_w</p:attrName>
                                        </p:attrNameLst>
                                      </p:cBhvr>
                                    </p:anim>
                                    <p:anim by="(#ppt_w*0.50)" calcmode="lin" valueType="num">
                                      <p:cBhvr>
                                        <p:cTn id="13" dur="1000" decel="50000" autoRev="1" fill="hold">
                                          <p:stCondLst>
                                            <p:cond delay="0"/>
                                          </p:stCondLst>
                                        </p:cTn>
                                        <p:tgtEl>
                                          <p:spTgt spid="258051"/>
                                        </p:tgtEl>
                                        <p:attrNameLst>
                                          <p:attrName>ppt_x</p:attrName>
                                        </p:attrNameLst>
                                      </p:cBhvr>
                                    </p:anim>
                                    <p:anim from="(-#ppt_h/2)" to="(#ppt_y)" calcmode="lin" valueType="num">
                                      <p:cBhvr>
                                        <p:cTn id="14" dur="2000" fill="hold">
                                          <p:stCondLst>
                                            <p:cond delay="0"/>
                                          </p:stCondLst>
                                        </p:cTn>
                                        <p:tgtEl>
                                          <p:spTgt spid="258051"/>
                                        </p:tgtEl>
                                        <p:attrNameLst>
                                          <p:attrName>ppt_y</p:attrName>
                                        </p:attrNameLst>
                                      </p:cBhvr>
                                    </p:anim>
                                    <p:animRot by="21600000">
                                      <p:cBhvr>
                                        <p:cTn id="15" dur="2000" fill="hold">
                                          <p:stCondLst>
                                            <p:cond delay="0"/>
                                          </p:stCondLst>
                                        </p:cTn>
                                        <p:tgtEl>
                                          <p:spTgt spid="258051"/>
                                        </p:tgtEl>
                                        <p:attrNameLst>
                                          <p:attrName>r</p:attrName>
                                        </p:attrNameLst>
                                      </p:cBhvr>
                                    </p:animRot>
                                  </p:childTnLst>
                                </p:cTn>
                              </p:par>
                            </p:childTnLst>
                          </p:cTn>
                        </p:par>
                        <p:par>
                          <p:cTn id="16" fill="hold">
                            <p:stCondLst>
                              <p:cond delay="3800"/>
                            </p:stCondLst>
                            <p:childTnLst>
                              <p:par>
                                <p:cTn id="17" presetID="22" presetClass="entr" presetSubtype="8" fill="hold" grpId="0" nodeType="afterEffect">
                                  <p:stCondLst>
                                    <p:cond delay="0"/>
                                  </p:stCondLst>
                                  <p:childTnLst>
                                    <p:set>
                                      <p:cBhvr>
                                        <p:cTn id="18" dur="1" fill="hold">
                                          <p:stCondLst>
                                            <p:cond delay="0"/>
                                          </p:stCondLst>
                                        </p:cTn>
                                        <p:tgtEl>
                                          <p:spTgt spid="258059"/>
                                        </p:tgtEl>
                                        <p:attrNameLst>
                                          <p:attrName>style.visibility</p:attrName>
                                        </p:attrNameLst>
                                      </p:cBhvr>
                                      <p:to>
                                        <p:strVal val="visible"/>
                                      </p:to>
                                    </p:set>
                                    <p:animEffect transition="in" filter="wipe(left)">
                                      <p:cBhvr>
                                        <p:cTn id="19" dur="2000"/>
                                        <p:tgtEl>
                                          <p:spTgt spid="258059"/>
                                        </p:tgtEl>
                                      </p:cBhvr>
                                    </p:animEffect>
                                  </p:childTnLst>
                                </p:cTn>
                              </p:par>
                            </p:childTnLst>
                          </p:cTn>
                        </p:par>
                        <p:par>
                          <p:cTn id="20" fill="hold">
                            <p:stCondLst>
                              <p:cond delay="5800"/>
                            </p:stCondLst>
                            <p:childTnLst>
                              <p:par>
                                <p:cTn id="21" presetID="19" presetClass="entr" presetSubtype="10" fill="hold" grpId="0" nodeType="afterEffect">
                                  <p:stCondLst>
                                    <p:cond delay="0"/>
                                  </p:stCondLst>
                                  <p:childTnLst>
                                    <p:set>
                                      <p:cBhvr>
                                        <p:cTn id="22" dur="1" fill="hold">
                                          <p:stCondLst>
                                            <p:cond delay="0"/>
                                          </p:stCondLst>
                                        </p:cTn>
                                        <p:tgtEl>
                                          <p:spTgt spid="258053"/>
                                        </p:tgtEl>
                                        <p:attrNameLst>
                                          <p:attrName>style.visibility</p:attrName>
                                        </p:attrNameLst>
                                      </p:cBhvr>
                                      <p:to>
                                        <p:strVal val="visible"/>
                                      </p:to>
                                    </p:set>
                                    <p:anim calcmode="lin" valueType="num">
                                      <p:cBhvr>
                                        <p:cTn id="23" dur="5000" fill="hold"/>
                                        <p:tgtEl>
                                          <p:spTgt spid="258053"/>
                                        </p:tgtEl>
                                        <p:attrNameLst>
                                          <p:attrName>ppt_w</p:attrName>
                                        </p:attrNameLst>
                                      </p:cBhvr>
                                      <p:tavLst>
                                        <p:tav tm="0" fmla="#ppt_w*sin(2.5*pi*$)">
                                          <p:val>
                                            <p:fltVal val="0"/>
                                          </p:val>
                                        </p:tav>
                                        <p:tav tm="100000">
                                          <p:val>
                                            <p:fltVal val="1"/>
                                          </p:val>
                                        </p:tav>
                                      </p:tavLst>
                                    </p:anim>
                                    <p:anim calcmode="lin" valueType="num">
                                      <p:cBhvr>
                                        <p:cTn id="24" dur="5000" fill="hold"/>
                                        <p:tgtEl>
                                          <p:spTgt spid="258053"/>
                                        </p:tgtEl>
                                        <p:attrNameLst>
                                          <p:attrName>ppt_h</p:attrName>
                                        </p:attrNameLst>
                                      </p:cBhvr>
                                      <p:tavLst>
                                        <p:tav tm="0">
                                          <p:val>
                                            <p:strVal val="#ppt_h"/>
                                          </p:val>
                                        </p:tav>
                                        <p:tav tm="100000">
                                          <p:val>
                                            <p:strVal val="#ppt_h"/>
                                          </p:val>
                                        </p:tav>
                                      </p:tavLst>
                                    </p:anim>
                                  </p:childTnLst>
                                </p:cTn>
                              </p:par>
                            </p:childTnLst>
                          </p:cTn>
                        </p:par>
                        <p:par>
                          <p:cTn id="25" fill="hold">
                            <p:stCondLst>
                              <p:cond delay="10800"/>
                            </p:stCondLst>
                            <p:childTnLst>
                              <p:par>
                                <p:cTn id="26" presetID="19" presetClass="entr" presetSubtype="10" fill="hold" grpId="0" nodeType="afterEffect">
                                  <p:stCondLst>
                                    <p:cond delay="0"/>
                                  </p:stCondLst>
                                  <p:childTnLst>
                                    <p:set>
                                      <p:cBhvr>
                                        <p:cTn id="27" dur="1" fill="hold">
                                          <p:stCondLst>
                                            <p:cond delay="0"/>
                                          </p:stCondLst>
                                        </p:cTn>
                                        <p:tgtEl>
                                          <p:spTgt spid="258057"/>
                                        </p:tgtEl>
                                        <p:attrNameLst>
                                          <p:attrName>style.visibility</p:attrName>
                                        </p:attrNameLst>
                                      </p:cBhvr>
                                      <p:to>
                                        <p:strVal val="visible"/>
                                      </p:to>
                                    </p:set>
                                    <p:anim calcmode="lin" valueType="num">
                                      <p:cBhvr>
                                        <p:cTn id="28" dur="5000" fill="hold"/>
                                        <p:tgtEl>
                                          <p:spTgt spid="258057"/>
                                        </p:tgtEl>
                                        <p:attrNameLst>
                                          <p:attrName>ppt_w</p:attrName>
                                        </p:attrNameLst>
                                      </p:cBhvr>
                                      <p:tavLst>
                                        <p:tav tm="0" fmla="#ppt_w*sin(2.5*pi*$)">
                                          <p:val>
                                            <p:fltVal val="0"/>
                                          </p:val>
                                        </p:tav>
                                        <p:tav tm="100000">
                                          <p:val>
                                            <p:fltVal val="1"/>
                                          </p:val>
                                        </p:tav>
                                      </p:tavLst>
                                    </p:anim>
                                    <p:anim calcmode="lin" valueType="num">
                                      <p:cBhvr>
                                        <p:cTn id="29" dur="5000" fill="hold"/>
                                        <p:tgtEl>
                                          <p:spTgt spid="258057"/>
                                        </p:tgtEl>
                                        <p:attrNameLst>
                                          <p:attrName>ppt_h</p:attrName>
                                        </p:attrNameLst>
                                      </p:cBhvr>
                                      <p:tavLst>
                                        <p:tav tm="0">
                                          <p:val>
                                            <p:strVal val="#ppt_h"/>
                                          </p:val>
                                        </p:tav>
                                        <p:tav tm="100000">
                                          <p:val>
                                            <p:strVal val="#ppt_h"/>
                                          </p:val>
                                        </p:tav>
                                      </p:tavLst>
                                    </p:anim>
                                  </p:childTnLst>
                                </p:cTn>
                              </p:par>
                            </p:childTnLst>
                          </p:cTn>
                        </p:par>
                        <p:par>
                          <p:cTn id="30" fill="hold">
                            <p:stCondLst>
                              <p:cond delay="15800"/>
                            </p:stCondLst>
                            <p:childTnLst>
                              <p:par>
                                <p:cTn id="31" presetID="10" presetClass="entr" presetSubtype="0" fill="hold" grpId="0" nodeType="afterEffect">
                                  <p:stCondLst>
                                    <p:cond delay="0"/>
                                  </p:stCondLst>
                                  <p:childTnLst>
                                    <p:set>
                                      <p:cBhvr>
                                        <p:cTn id="32" dur="1" fill="hold">
                                          <p:stCondLst>
                                            <p:cond delay="0"/>
                                          </p:stCondLst>
                                        </p:cTn>
                                        <p:tgtEl>
                                          <p:spTgt spid="258058"/>
                                        </p:tgtEl>
                                        <p:attrNameLst>
                                          <p:attrName>style.visibility</p:attrName>
                                        </p:attrNameLst>
                                      </p:cBhvr>
                                      <p:to>
                                        <p:strVal val="visible"/>
                                      </p:to>
                                    </p:set>
                                    <p:animEffect transition="in" filter="fade">
                                      <p:cBhvr>
                                        <p:cTn id="33" dur="2000"/>
                                        <p:tgtEl>
                                          <p:spTgt spid="258058"/>
                                        </p:tgtEl>
                                      </p:cBhvr>
                                    </p:animEffect>
                                  </p:childTnLst>
                                </p:cTn>
                              </p:par>
                            </p:childTnLst>
                          </p:cTn>
                        </p:par>
                        <p:par>
                          <p:cTn id="34" fill="hold">
                            <p:stCondLst>
                              <p:cond delay="17800"/>
                            </p:stCondLst>
                            <p:childTnLst>
                              <p:par>
                                <p:cTn id="35" presetID="19" presetClass="entr" presetSubtype="10" fill="hold" grpId="0" nodeType="afterEffect">
                                  <p:stCondLst>
                                    <p:cond delay="0"/>
                                  </p:stCondLst>
                                  <p:childTnLst>
                                    <p:set>
                                      <p:cBhvr>
                                        <p:cTn id="36" dur="1" fill="hold">
                                          <p:stCondLst>
                                            <p:cond delay="0"/>
                                          </p:stCondLst>
                                        </p:cTn>
                                        <p:tgtEl>
                                          <p:spTgt spid="258054"/>
                                        </p:tgtEl>
                                        <p:attrNameLst>
                                          <p:attrName>style.visibility</p:attrName>
                                        </p:attrNameLst>
                                      </p:cBhvr>
                                      <p:to>
                                        <p:strVal val="visible"/>
                                      </p:to>
                                    </p:set>
                                    <p:anim calcmode="lin" valueType="num">
                                      <p:cBhvr>
                                        <p:cTn id="37" dur="5000" fill="hold"/>
                                        <p:tgtEl>
                                          <p:spTgt spid="258054"/>
                                        </p:tgtEl>
                                        <p:attrNameLst>
                                          <p:attrName>ppt_w</p:attrName>
                                        </p:attrNameLst>
                                      </p:cBhvr>
                                      <p:tavLst>
                                        <p:tav tm="0" fmla="#ppt_w*sin(2.5*pi*$)">
                                          <p:val>
                                            <p:fltVal val="0"/>
                                          </p:val>
                                        </p:tav>
                                        <p:tav tm="100000">
                                          <p:val>
                                            <p:fltVal val="1"/>
                                          </p:val>
                                        </p:tav>
                                      </p:tavLst>
                                    </p:anim>
                                    <p:anim calcmode="lin" valueType="num">
                                      <p:cBhvr>
                                        <p:cTn id="38" dur="5000" fill="hold"/>
                                        <p:tgtEl>
                                          <p:spTgt spid="258054"/>
                                        </p:tgtEl>
                                        <p:attrNameLst>
                                          <p:attrName>ppt_h</p:attrName>
                                        </p:attrNameLst>
                                      </p:cBhvr>
                                      <p:tavLst>
                                        <p:tav tm="0">
                                          <p:val>
                                            <p:strVal val="#ppt_h"/>
                                          </p:val>
                                        </p:tav>
                                        <p:tav tm="100000">
                                          <p:val>
                                            <p:strVal val="#ppt_h"/>
                                          </p:val>
                                        </p:tav>
                                      </p:tavLst>
                                    </p:anim>
                                  </p:childTnLst>
                                </p:cTn>
                              </p:par>
                            </p:childTnLst>
                          </p:cTn>
                        </p:par>
                        <p:par>
                          <p:cTn id="39" fill="hold">
                            <p:stCondLst>
                              <p:cond delay="22800"/>
                            </p:stCondLst>
                            <p:childTnLst>
                              <p:par>
                                <p:cTn id="40" presetID="19" presetClass="entr" presetSubtype="10" fill="hold" grpId="0" nodeType="afterEffect">
                                  <p:stCondLst>
                                    <p:cond delay="0"/>
                                  </p:stCondLst>
                                  <p:childTnLst>
                                    <p:set>
                                      <p:cBhvr>
                                        <p:cTn id="41" dur="1" fill="hold">
                                          <p:stCondLst>
                                            <p:cond delay="0"/>
                                          </p:stCondLst>
                                        </p:cTn>
                                        <p:tgtEl>
                                          <p:spTgt spid="258060"/>
                                        </p:tgtEl>
                                        <p:attrNameLst>
                                          <p:attrName>style.visibility</p:attrName>
                                        </p:attrNameLst>
                                      </p:cBhvr>
                                      <p:to>
                                        <p:strVal val="visible"/>
                                      </p:to>
                                    </p:set>
                                    <p:anim calcmode="lin" valueType="num">
                                      <p:cBhvr>
                                        <p:cTn id="42" dur="5000" fill="hold"/>
                                        <p:tgtEl>
                                          <p:spTgt spid="258060"/>
                                        </p:tgtEl>
                                        <p:attrNameLst>
                                          <p:attrName>ppt_w</p:attrName>
                                        </p:attrNameLst>
                                      </p:cBhvr>
                                      <p:tavLst>
                                        <p:tav tm="0" fmla="#ppt_w*sin(2.5*pi*$)">
                                          <p:val>
                                            <p:fltVal val="0"/>
                                          </p:val>
                                        </p:tav>
                                        <p:tav tm="100000">
                                          <p:val>
                                            <p:fltVal val="1"/>
                                          </p:val>
                                        </p:tav>
                                      </p:tavLst>
                                    </p:anim>
                                    <p:anim calcmode="lin" valueType="num">
                                      <p:cBhvr>
                                        <p:cTn id="43" dur="5000" fill="hold"/>
                                        <p:tgtEl>
                                          <p:spTgt spid="258060"/>
                                        </p:tgtEl>
                                        <p:attrNameLst>
                                          <p:attrName>ppt_h</p:attrName>
                                        </p:attrNameLst>
                                      </p:cBhvr>
                                      <p:tavLst>
                                        <p:tav tm="0">
                                          <p:val>
                                            <p:strVal val="#ppt_h"/>
                                          </p:val>
                                        </p:tav>
                                        <p:tav tm="100000">
                                          <p:val>
                                            <p:strVal val="#ppt_h"/>
                                          </p:val>
                                        </p:tav>
                                      </p:tavLst>
                                    </p:anim>
                                  </p:childTnLst>
                                </p:cTn>
                              </p:par>
                            </p:childTnLst>
                          </p:cTn>
                        </p:par>
                        <p:par>
                          <p:cTn id="44" fill="hold">
                            <p:stCondLst>
                              <p:cond delay="27800"/>
                            </p:stCondLst>
                            <p:childTnLst>
                              <p:par>
                                <p:cTn id="45" presetID="19" presetClass="entr" presetSubtype="10" fill="hold" grpId="0" nodeType="afterEffect">
                                  <p:stCondLst>
                                    <p:cond delay="0"/>
                                  </p:stCondLst>
                                  <p:childTnLst>
                                    <p:set>
                                      <p:cBhvr>
                                        <p:cTn id="46" dur="1" fill="hold">
                                          <p:stCondLst>
                                            <p:cond delay="0"/>
                                          </p:stCondLst>
                                        </p:cTn>
                                        <p:tgtEl>
                                          <p:spTgt spid="258061"/>
                                        </p:tgtEl>
                                        <p:attrNameLst>
                                          <p:attrName>style.visibility</p:attrName>
                                        </p:attrNameLst>
                                      </p:cBhvr>
                                      <p:to>
                                        <p:strVal val="visible"/>
                                      </p:to>
                                    </p:set>
                                    <p:anim calcmode="lin" valueType="num">
                                      <p:cBhvr>
                                        <p:cTn id="47" dur="3000" fill="hold"/>
                                        <p:tgtEl>
                                          <p:spTgt spid="258061"/>
                                        </p:tgtEl>
                                        <p:attrNameLst>
                                          <p:attrName>ppt_w</p:attrName>
                                        </p:attrNameLst>
                                      </p:cBhvr>
                                      <p:tavLst>
                                        <p:tav tm="0" fmla="#ppt_w*sin(2.5*pi*$)">
                                          <p:val>
                                            <p:fltVal val="0"/>
                                          </p:val>
                                        </p:tav>
                                        <p:tav tm="100000">
                                          <p:val>
                                            <p:fltVal val="1"/>
                                          </p:val>
                                        </p:tav>
                                      </p:tavLst>
                                    </p:anim>
                                    <p:anim calcmode="lin" valueType="num">
                                      <p:cBhvr>
                                        <p:cTn id="48" dur="3000" fill="hold"/>
                                        <p:tgtEl>
                                          <p:spTgt spid="258061"/>
                                        </p:tgtEl>
                                        <p:attrNameLst>
                                          <p:attrName>ppt_h</p:attrName>
                                        </p:attrNameLst>
                                      </p:cBhvr>
                                      <p:tavLst>
                                        <p:tav tm="0">
                                          <p:val>
                                            <p:strVal val="#ppt_h"/>
                                          </p:val>
                                        </p:tav>
                                        <p:tav tm="100000">
                                          <p:val>
                                            <p:strVal val="#ppt_h"/>
                                          </p:val>
                                        </p:tav>
                                      </p:tavLst>
                                    </p:anim>
                                  </p:childTnLst>
                                </p:cTn>
                              </p:par>
                            </p:childTnLst>
                          </p:cTn>
                        </p:par>
                        <p:par>
                          <p:cTn id="49" fill="hold">
                            <p:stCondLst>
                              <p:cond delay="30800"/>
                            </p:stCondLst>
                            <p:childTnLst>
                              <p:par>
                                <p:cTn id="50" presetID="1" presetClass="entr" presetSubtype="0" fill="hold" grpId="0" nodeType="afterEffect">
                                  <p:stCondLst>
                                    <p:cond delay="0"/>
                                  </p:stCondLst>
                                  <p:childTnLst>
                                    <p:set>
                                      <p:cBhvr>
                                        <p:cTn id="51" dur="1" fill="hold">
                                          <p:stCondLst>
                                            <p:cond delay="0"/>
                                          </p:stCondLst>
                                        </p:cTn>
                                        <p:tgtEl>
                                          <p:spTgt spid="258062"/>
                                        </p:tgtEl>
                                        <p:attrNameLst>
                                          <p:attrName>style.visibility</p:attrName>
                                        </p:attrNameLst>
                                      </p:cBhvr>
                                      <p:to>
                                        <p:strVal val="visible"/>
                                      </p:to>
                                    </p:set>
                                  </p:childTnLst>
                                </p:cTn>
                              </p:par>
                            </p:childTnLst>
                          </p:cTn>
                        </p:par>
                        <p:par>
                          <p:cTn id="52" fill="hold">
                            <p:stCondLst>
                              <p:cond delay="30800"/>
                            </p:stCondLst>
                            <p:childTnLst>
                              <p:par>
                                <p:cTn id="53" presetID="19" presetClass="entr" presetSubtype="10" fill="hold" grpId="0" nodeType="afterEffect">
                                  <p:stCondLst>
                                    <p:cond delay="0"/>
                                  </p:stCondLst>
                                  <p:childTnLst>
                                    <p:set>
                                      <p:cBhvr>
                                        <p:cTn id="54" dur="1" fill="hold">
                                          <p:stCondLst>
                                            <p:cond delay="0"/>
                                          </p:stCondLst>
                                        </p:cTn>
                                        <p:tgtEl>
                                          <p:spTgt spid="258063"/>
                                        </p:tgtEl>
                                        <p:attrNameLst>
                                          <p:attrName>style.visibility</p:attrName>
                                        </p:attrNameLst>
                                      </p:cBhvr>
                                      <p:to>
                                        <p:strVal val="visible"/>
                                      </p:to>
                                    </p:set>
                                    <p:anim calcmode="lin" valueType="num">
                                      <p:cBhvr>
                                        <p:cTn id="55" dur="3000" fill="hold"/>
                                        <p:tgtEl>
                                          <p:spTgt spid="258063"/>
                                        </p:tgtEl>
                                        <p:attrNameLst>
                                          <p:attrName>ppt_w</p:attrName>
                                        </p:attrNameLst>
                                      </p:cBhvr>
                                      <p:tavLst>
                                        <p:tav tm="0" fmla="#ppt_w*sin(2.5*pi*$)">
                                          <p:val>
                                            <p:fltVal val="0"/>
                                          </p:val>
                                        </p:tav>
                                        <p:tav tm="100000">
                                          <p:val>
                                            <p:fltVal val="1"/>
                                          </p:val>
                                        </p:tav>
                                      </p:tavLst>
                                    </p:anim>
                                    <p:anim calcmode="lin" valueType="num">
                                      <p:cBhvr>
                                        <p:cTn id="56" dur="3000" fill="hold"/>
                                        <p:tgtEl>
                                          <p:spTgt spid="25806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animBg="1"/>
      <p:bldP spid="258052" grpId="0"/>
      <p:bldP spid="258053" grpId="0" animBg="1"/>
      <p:bldP spid="258054" grpId="0" animBg="1"/>
      <p:bldP spid="258057" grpId="0" animBg="1"/>
      <p:bldP spid="258058" grpId="0"/>
      <p:bldP spid="258059" grpId="0" animBg="1"/>
      <p:bldP spid="258060" grpId="0" animBg="1"/>
      <p:bldP spid="258061" grpId="0" animBg="1"/>
      <p:bldP spid="258062" grpId="0"/>
      <p:bldP spid="2580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Line 2"/>
          <p:cNvSpPr>
            <a:spLocks noChangeShapeType="1"/>
          </p:cNvSpPr>
          <p:nvPr/>
        </p:nvSpPr>
        <p:spPr bwMode="auto">
          <a:xfrm>
            <a:off x="692150" y="2209800"/>
            <a:ext cx="0" cy="0"/>
          </a:xfrm>
          <a:prstGeom prst="line">
            <a:avLst/>
          </a:prstGeom>
          <a:noFill/>
          <a:ln w="12700">
            <a:solidFill>
              <a:srgbClr val="000000"/>
            </a:solidFill>
            <a:round/>
            <a:headEnd/>
            <a:tailEnd/>
          </a:ln>
          <a:effectLst/>
        </p:spPr>
        <p:txBody>
          <a:bodyPr wrap="none" anchor="ctr"/>
          <a:lstStyle/>
          <a:p>
            <a:endParaRPr lang="es-ES_tradnl"/>
          </a:p>
        </p:txBody>
      </p:sp>
      <p:sp>
        <p:nvSpPr>
          <p:cNvPr id="284675" name="Rectangle 3"/>
          <p:cNvSpPr>
            <a:spLocks noChangeArrowheads="1"/>
          </p:cNvSpPr>
          <p:nvPr/>
        </p:nvSpPr>
        <p:spPr bwMode="auto">
          <a:xfrm flipV="1">
            <a:off x="685800" y="5256213"/>
            <a:ext cx="4763" cy="12700"/>
          </a:xfrm>
          <a:prstGeom prst="rect">
            <a:avLst/>
          </a:prstGeom>
          <a:solidFill>
            <a:srgbClr val="FFFFFF"/>
          </a:solidFill>
          <a:ln w="12700">
            <a:noFill/>
            <a:miter lim="800000"/>
            <a:headEnd/>
            <a:tailEnd/>
          </a:ln>
          <a:effectLst/>
        </p:spPr>
        <p:txBody>
          <a:bodyPr wrap="none" anchor="ctr"/>
          <a:lstStyle/>
          <a:p>
            <a:endParaRPr lang="es-ES_tradnl"/>
          </a:p>
        </p:txBody>
      </p:sp>
      <p:sp>
        <p:nvSpPr>
          <p:cNvPr id="284677" name="Rectangle 5"/>
          <p:cNvSpPr>
            <a:spLocks noChangeArrowheads="1"/>
          </p:cNvSpPr>
          <p:nvPr/>
        </p:nvSpPr>
        <p:spPr bwMode="auto">
          <a:xfrm flipV="1">
            <a:off x="8758238" y="5256213"/>
            <a:ext cx="4762" cy="12700"/>
          </a:xfrm>
          <a:prstGeom prst="rect">
            <a:avLst/>
          </a:prstGeom>
          <a:solidFill>
            <a:srgbClr val="FFFFFF"/>
          </a:solidFill>
          <a:ln w="12700">
            <a:noFill/>
            <a:miter lim="800000"/>
            <a:headEnd/>
            <a:tailEnd/>
          </a:ln>
          <a:effectLst/>
        </p:spPr>
        <p:txBody>
          <a:bodyPr wrap="none" anchor="ctr"/>
          <a:lstStyle/>
          <a:p>
            <a:endParaRPr lang="es-ES_tradnl"/>
          </a:p>
        </p:txBody>
      </p:sp>
      <p:sp>
        <p:nvSpPr>
          <p:cNvPr id="284679" name="Rectangle 7"/>
          <p:cNvSpPr>
            <a:spLocks noChangeArrowheads="1"/>
          </p:cNvSpPr>
          <p:nvPr/>
        </p:nvSpPr>
        <p:spPr bwMode="auto">
          <a:xfrm>
            <a:off x="609600" y="1295400"/>
            <a:ext cx="3292475" cy="363538"/>
          </a:xfrm>
          <a:prstGeom prst="rect">
            <a:avLst/>
          </a:prstGeom>
          <a:noFill/>
          <a:ln w="12700">
            <a:noFill/>
            <a:miter lim="800000"/>
            <a:headEnd/>
            <a:tailEnd/>
          </a:ln>
          <a:effectLst/>
        </p:spPr>
        <p:txBody>
          <a:bodyPr wrap="none" lIns="90487" tIns="44450" rIns="90487" bIns="44450">
            <a:spAutoFit/>
          </a:bodyPr>
          <a:lstStyle/>
          <a:p>
            <a:pPr eaLnBrk="0" hangingPunct="0"/>
            <a:r>
              <a:rPr lang="en-US">
                <a:solidFill>
                  <a:srgbClr val="333399"/>
                </a:solidFill>
              </a:rPr>
              <a:t>Combinación de las tres leyes:</a:t>
            </a:r>
          </a:p>
        </p:txBody>
      </p:sp>
      <p:grpSp>
        <p:nvGrpSpPr>
          <p:cNvPr id="284680" name="Group 8"/>
          <p:cNvGrpSpPr>
            <a:grpSpLocks/>
          </p:cNvGrpSpPr>
          <p:nvPr/>
        </p:nvGrpSpPr>
        <p:grpSpPr bwMode="auto">
          <a:xfrm>
            <a:off x="2095500" y="1814513"/>
            <a:ext cx="1200150" cy="333375"/>
            <a:chOff x="1320" y="1143"/>
            <a:chExt cx="756" cy="210"/>
          </a:xfrm>
        </p:grpSpPr>
        <p:sp>
          <p:nvSpPr>
            <p:cNvPr id="284681" name="Rectangle 9"/>
            <p:cNvSpPr>
              <a:spLocks noChangeArrowheads="1"/>
            </p:cNvSpPr>
            <p:nvPr/>
          </p:nvSpPr>
          <p:spPr bwMode="auto">
            <a:xfrm>
              <a:off x="1320" y="1143"/>
              <a:ext cx="150" cy="210"/>
            </a:xfrm>
            <a:prstGeom prst="rect">
              <a:avLst/>
            </a:prstGeom>
            <a:noFill/>
            <a:ln w="12700">
              <a:noFill/>
              <a:miter lim="800000"/>
              <a:headEnd/>
              <a:tailEnd/>
            </a:ln>
            <a:effectLst/>
          </p:spPr>
          <p:txBody>
            <a:bodyPr wrap="none" lIns="90487" tIns="44450" rIns="90487" bIns="44450">
              <a:spAutoFit/>
            </a:bodyPr>
            <a:lstStyle/>
            <a:p>
              <a:pPr eaLnBrk="0" hangingPunct="0"/>
              <a:r>
                <a:rPr lang="en-US" sz="1600">
                  <a:solidFill>
                    <a:srgbClr val="000000"/>
                  </a:solidFill>
                </a:rPr>
                <a:t> </a:t>
              </a:r>
            </a:p>
          </p:txBody>
        </p:sp>
        <p:sp>
          <p:nvSpPr>
            <p:cNvPr id="284682" name="Rectangle 10"/>
            <p:cNvSpPr>
              <a:spLocks noChangeArrowheads="1"/>
            </p:cNvSpPr>
            <p:nvPr/>
          </p:nvSpPr>
          <p:spPr bwMode="auto">
            <a:xfrm>
              <a:off x="1602" y="1143"/>
              <a:ext cx="474" cy="210"/>
            </a:xfrm>
            <a:prstGeom prst="rect">
              <a:avLst/>
            </a:prstGeom>
            <a:noFill/>
            <a:ln w="12700">
              <a:noFill/>
              <a:miter lim="800000"/>
              <a:headEnd/>
              <a:tailEnd/>
            </a:ln>
            <a:effectLst/>
          </p:spPr>
          <p:txBody>
            <a:bodyPr wrap="none" lIns="90487" tIns="44450" rIns="90487" bIns="44450">
              <a:spAutoFit/>
            </a:bodyPr>
            <a:lstStyle/>
            <a:p>
              <a:pPr eaLnBrk="0" hangingPunct="0"/>
              <a:r>
                <a:rPr lang="en-US" sz="1600">
                  <a:solidFill>
                    <a:srgbClr val="000000"/>
                  </a:solidFill>
                </a:rPr>
                <a:t>          </a:t>
              </a:r>
            </a:p>
          </p:txBody>
        </p:sp>
      </p:grpSp>
      <p:grpSp>
        <p:nvGrpSpPr>
          <p:cNvPr id="284683" name="Group 11"/>
          <p:cNvGrpSpPr>
            <a:grpSpLocks/>
          </p:cNvGrpSpPr>
          <p:nvPr/>
        </p:nvGrpSpPr>
        <p:grpSpPr bwMode="auto">
          <a:xfrm>
            <a:off x="850900" y="1676400"/>
            <a:ext cx="3576638" cy="638175"/>
            <a:chOff x="536" y="1056"/>
            <a:chExt cx="2253" cy="402"/>
          </a:xfrm>
        </p:grpSpPr>
        <p:sp>
          <p:nvSpPr>
            <p:cNvPr id="284684" name="Rectangle 12"/>
            <p:cNvSpPr>
              <a:spLocks noChangeArrowheads="1"/>
            </p:cNvSpPr>
            <p:nvPr/>
          </p:nvSpPr>
          <p:spPr bwMode="auto">
            <a:xfrm>
              <a:off x="1424" y="1248"/>
              <a:ext cx="199" cy="210"/>
            </a:xfrm>
            <a:prstGeom prst="rect">
              <a:avLst/>
            </a:prstGeom>
            <a:noFill/>
            <a:ln w="12700">
              <a:noFill/>
              <a:miter lim="800000"/>
              <a:headEnd/>
              <a:tailEnd/>
            </a:ln>
            <a:effectLst/>
          </p:spPr>
          <p:txBody>
            <a:bodyPr wrap="none" lIns="90487" tIns="44450" rIns="90487" bIns="44450">
              <a:spAutoFit/>
            </a:bodyPr>
            <a:lstStyle/>
            <a:p>
              <a:pPr eaLnBrk="0" hangingPunct="0"/>
              <a:r>
                <a:rPr lang="en-US" sz="1600"/>
                <a:t>P</a:t>
              </a:r>
            </a:p>
          </p:txBody>
        </p:sp>
        <p:sp>
          <p:nvSpPr>
            <p:cNvPr id="284685" name="Rectangle 13"/>
            <p:cNvSpPr>
              <a:spLocks noChangeArrowheads="1"/>
            </p:cNvSpPr>
            <p:nvPr/>
          </p:nvSpPr>
          <p:spPr bwMode="auto">
            <a:xfrm>
              <a:off x="536" y="1143"/>
              <a:ext cx="469" cy="210"/>
            </a:xfrm>
            <a:prstGeom prst="rect">
              <a:avLst/>
            </a:prstGeom>
            <a:noFill/>
            <a:ln w="12700">
              <a:noFill/>
              <a:miter lim="800000"/>
              <a:headEnd/>
              <a:tailEnd/>
            </a:ln>
            <a:effectLst/>
          </p:spPr>
          <p:txBody>
            <a:bodyPr wrap="none" lIns="90487" tIns="44450" rIns="90487" bIns="44450">
              <a:spAutoFit/>
            </a:bodyPr>
            <a:lstStyle/>
            <a:p>
              <a:pPr eaLnBrk="0" hangingPunct="0"/>
              <a:r>
                <a:rPr lang="en-US" sz="1600">
                  <a:solidFill>
                    <a:srgbClr val="CC0066"/>
                  </a:solidFill>
                </a:rPr>
                <a:t>Boyle:</a:t>
              </a:r>
            </a:p>
          </p:txBody>
        </p:sp>
        <p:sp>
          <p:nvSpPr>
            <p:cNvPr id="284686" name="Rectangle 14"/>
            <p:cNvSpPr>
              <a:spLocks noChangeArrowheads="1"/>
            </p:cNvSpPr>
            <p:nvPr/>
          </p:nvSpPr>
          <p:spPr bwMode="auto">
            <a:xfrm>
              <a:off x="916" y="1143"/>
              <a:ext cx="307" cy="210"/>
            </a:xfrm>
            <a:prstGeom prst="rect">
              <a:avLst/>
            </a:prstGeom>
            <a:noFill/>
            <a:ln w="12700">
              <a:noFill/>
              <a:miter lim="800000"/>
              <a:headEnd/>
              <a:tailEnd/>
            </a:ln>
            <a:effectLst/>
          </p:spPr>
          <p:txBody>
            <a:bodyPr wrap="none" lIns="90487" tIns="44450" rIns="90487" bIns="44450">
              <a:spAutoFit/>
            </a:bodyPr>
            <a:lstStyle/>
            <a:p>
              <a:pPr eaLnBrk="0" hangingPunct="0"/>
              <a:r>
                <a:rPr lang="en-US" sz="1600">
                  <a:solidFill>
                    <a:srgbClr val="000000"/>
                  </a:solidFill>
                </a:rPr>
                <a:t>  </a:t>
              </a:r>
              <a:r>
                <a:rPr lang="en-US" sz="1600"/>
                <a:t>V </a:t>
              </a:r>
            </a:p>
          </p:txBody>
        </p:sp>
        <p:sp>
          <p:nvSpPr>
            <p:cNvPr id="284687" name="Rectangle 15"/>
            <p:cNvSpPr>
              <a:spLocks noChangeArrowheads="1"/>
            </p:cNvSpPr>
            <p:nvPr/>
          </p:nvSpPr>
          <p:spPr bwMode="auto">
            <a:xfrm>
              <a:off x="1210" y="1143"/>
              <a:ext cx="189" cy="210"/>
            </a:xfrm>
            <a:prstGeom prst="rect">
              <a:avLst/>
            </a:prstGeom>
            <a:noFill/>
            <a:ln w="12700">
              <a:noFill/>
              <a:miter lim="800000"/>
              <a:headEnd/>
              <a:tailEnd/>
            </a:ln>
            <a:effectLst/>
          </p:spPr>
          <p:txBody>
            <a:bodyPr wrap="none" lIns="90487" tIns="44450" rIns="90487" bIns="44450">
              <a:spAutoFit/>
            </a:bodyPr>
            <a:lstStyle/>
            <a:p>
              <a:pPr eaLnBrk="0" hangingPunct="0"/>
              <a:r>
                <a:rPr lang="en-US" sz="1600">
                  <a:solidFill>
                    <a:schemeClr val="folHlink"/>
                  </a:solidFill>
                </a:rPr>
                <a:t>=</a:t>
              </a:r>
            </a:p>
          </p:txBody>
        </p:sp>
        <p:sp>
          <p:nvSpPr>
            <p:cNvPr id="284688" name="Rectangle 16"/>
            <p:cNvSpPr>
              <a:spLocks noChangeArrowheads="1"/>
            </p:cNvSpPr>
            <p:nvPr/>
          </p:nvSpPr>
          <p:spPr bwMode="auto">
            <a:xfrm>
              <a:off x="1431" y="1056"/>
              <a:ext cx="242" cy="210"/>
            </a:xfrm>
            <a:prstGeom prst="rect">
              <a:avLst/>
            </a:prstGeom>
            <a:noFill/>
            <a:ln w="12700">
              <a:noFill/>
              <a:miter lim="800000"/>
              <a:headEnd/>
              <a:tailEnd/>
            </a:ln>
            <a:effectLst/>
          </p:spPr>
          <p:txBody>
            <a:bodyPr wrap="none" lIns="90487" tIns="44450" rIns="90487" bIns="44450">
              <a:spAutoFit/>
            </a:bodyPr>
            <a:lstStyle/>
            <a:p>
              <a:pPr eaLnBrk="0" hangingPunct="0"/>
              <a:r>
                <a:rPr lang="en-US" sz="1600"/>
                <a:t>k’ </a:t>
              </a:r>
            </a:p>
          </p:txBody>
        </p:sp>
        <p:sp>
          <p:nvSpPr>
            <p:cNvPr id="284689" name="Line 17"/>
            <p:cNvSpPr>
              <a:spLocks noChangeShapeType="1"/>
            </p:cNvSpPr>
            <p:nvPr/>
          </p:nvSpPr>
          <p:spPr bwMode="auto">
            <a:xfrm>
              <a:off x="1443" y="1243"/>
              <a:ext cx="178" cy="0"/>
            </a:xfrm>
            <a:prstGeom prst="line">
              <a:avLst/>
            </a:prstGeom>
            <a:noFill/>
            <a:ln w="12700">
              <a:solidFill>
                <a:schemeClr val="tx2"/>
              </a:solidFill>
              <a:round/>
              <a:headEnd/>
              <a:tailEnd/>
            </a:ln>
            <a:effectLst/>
          </p:spPr>
          <p:txBody>
            <a:bodyPr wrap="none" anchor="ctr"/>
            <a:lstStyle/>
            <a:p>
              <a:endParaRPr lang="es-ES_tradnl"/>
            </a:p>
          </p:txBody>
        </p:sp>
        <p:sp>
          <p:nvSpPr>
            <p:cNvPr id="284690" name="Rectangle 18"/>
            <p:cNvSpPr>
              <a:spLocks noChangeArrowheads="1"/>
            </p:cNvSpPr>
            <p:nvPr/>
          </p:nvSpPr>
          <p:spPr bwMode="auto">
            <a:xfrm>
              <a:off x="1749" y="1152"/>
              <a:ext cx="1040" cy="229"/>
            </a:xfrm>
            <a:prstGeom prst="rect">
              <a:avLst/>
            </a:prstGeom>
            <a:noFill/>
            <a:ln w="12700">
              <a:noFill/>
              <a:miter lim="800000"/>
              <a:headEnd/>
              <a:tailEnd/>
            </a:ln>
            <a:effectLst/>
          </p:spPr>
          <p:txBody>
            <a:bodyPr lIns="90487" tIns="44450" rIns="90487" bIns="44450">
              <a:spAutoFit/>
            </a:bodyPr>
            <a:lstStyle/>
            <a:p>
              <a:pPr eaLnBrk="0" hangingPunct="0"/>
              <a:r>
                <a:rPr lang="el-GR"/>
                <a:t>Δ</a:t>
              </a:r>
              <a:r>
                <a:rPr lang="en-US" sz="1600"/>
                <a:t>T= 0, </a:t>
              </a:r>
              <a:r>
                <a:rPr lang="el-GR"/>
                <a:t>Δ</a:t>
              </a:r>
              <a:r>
                <a:rPr lang="en-US" sz="1600"/>
                <a:t>n= 0</a:t>
              </a:r>
            </a:p>
          </p:txBody>
        </p:sp>
      </p:grpSp>
      <p:sp>
        <p:nvSpPr>
          <p:cNvPr id="284691" name="Rectangle 19"/>
          <p:cNvSpPr>
            <a:spLocks noChangeArrowheads="1"/>
          </p:cNvSpPr>
          <p:nvPr/>
        </p:nvSpPr>
        <p:spPr bwMode="auto">
          <a:xfrm>
            <a:off x="825500" y="2438400"/>
            <a:ext cx="3505200" cy="363538"/>
          </a:xfrm>
          <a:prstGeom prst="rect">
            <a:avLst/>
          </a:prstGeom>
          <a:noFill/>
          <a:ln w="12700">
            <a:noFill/>
            <a:miter lim="800000"/>
            <a:headEnd/>
            <a:tailEnd/>
          </a:ln>
          <a:effectLst/>
        </p:spPr>
        <p:txBody>
          <a:bodyPr lIns="90487" tIns="44450" rIns="90487" bIns="44450">
            <a:spAutoFit/>
          </a:bodyPr>
          <a:lstStyle/>
          <a:p>
            <a:pPr eaLnBrk="0" hangingPunct="0"/>
            <a:r>
              <a:rPr lang="en-US" sz="1600">
                <a:solidFill>
                  <a:srgbClr val="CC0066"/>
                </a:solidFill>
              </a:rPr>
              <a:t>Charles</a:t>
            </a:r>
            <a:r>
              <a:rPr lang="en-US" sz="1600">
                <a:solidFill>
                  <a:srgbClr val="D60093"/>
                </a:solidFill>
              </a:rPr>
              <a:t>:</a:t>
            </a:r>
            <a:r>
              <a:rPr lang="en-US" sz="1600">
                <a:solidFill>
                  <a:srgbClr val="CC0066"/>
                </a:solidFill>
              </a:rPr>
              <a:t>  </a:t>
            </a:r>
            <a:r>
              <a:rPr lang="en-US" sz="1600"/>
              <a:t>V = k’’. T	    </a:t>
            </a:r>
            <a:r>
              <a:rPr lang="el-GR"/>
              <a:t>Δ</a:t>
            </a:r>
            <a:r>
              <a:rPr lang="en-US" sz="1600"/>
              <a:t>P= 0, </a:t>
            </a:r>
            <a:r>
              <a:rPr lang="el-GR"/>
              <a:t>Δ</a:t>
            </a:r>
            <a:r>
              <a:rPr lang="en-US" sz="1600"/>
              <a:t>n= 0</a:t>
            </a:r>
          </a:p>
        </p:txBody>
      </p:sp>
      <p:sp>
        <p:nvSpPr>
          <p:cNvPr id="284692" name="Rectangle 20"/>
          <p:cNvSpPr>
            <a:spLocks noChangeArrowheads="1"/>
          </p:cNvSpPr>
          <p:nvPr/>
        </p:nvSpPr>
        <p:spPr bwMode="auto">
          <a:xfrm>
            <a:off x="774700" y="3048000"/>
            <a:ext cx="3848100" cy="363538"/>
          </a:xfrm>
          <a:prstGeom prst="rect">
            <a:avLst/>
          </a:prstGeom>
          <a:noFill/>
          <a:ln w="12700">
            <a:noFill/>
            <a:miter lim="800000"/>
            <a:headEnd/>
            <a:tailEnd/>
          </a:ln>
          <a:effectLst/>
        </p:spPr>
        <p:txBody>
          <a:bodyPr lIns="90487" tIns="44450" rIns="90487" bIns="44450">
            <a:spAutoFit/>
          </a:bodyPr>
          <a:lstStyle/>
          <a:p>
            <a:pPr eaLnBrk="0" hangingPunct="0"/>
            <a:r>
              <a:rPr lang="en-US" sz="1600">
                <a:solidFill>
                  <a:srgbClr val="CC0066"/>
                </a:solidFill>
              </a:rPr>
              <a:t>Avogadro</a:t>
            </a:r>
            <a:r>
              <a:rPr lang="en-US" sz="1600">
                <a:solidFill>
                  <a:srgbClr val="D60093"/>
                </a:solidFill>
              </a:rPr>
              <a:t>:</a:t>
            </a:r>
            <a:r>
              <a:rPr lang="en-US" sz="1600">
                <a:solidFill>
                  <a:srgbClr val="000000"/>
                </a:solidFill>
              </a:rPr>
              <a:t>  </a:t>
            </a:r>
            <a:r>
              <a:rPr lang="en-US" sz="1600"/>
              <a:t>V = k’’’. n     </a:t>
            </a:r>
            <a:r>
              <a:rPr lang="el-GR" sz="1600">
                <a:cs typeface="Arial" pitchFamily="34" charset="0"/>
              </a:rPr>
              <a:t>Δ</a:t>
            </a:r>
            <a:r>
              <a:rPr lang="en-US" sz="1600"/>
              <a:t>P= 0, </a:t>
            </a:r>
            <a:r>
              <a:rPr lang="el-GR"/>
              <a:t>Δ</a:t>
            </a:r>
            <a:r>
              <a:rPr lang="en-US" sz="1600"/>
              <a:t>T= 0</a:t>
            </a:r>
          </a:p>
        </p:txBody>
      </p:sp>
      <p:sp>
        <p:nvSpPr>
          <p:cNvPr id="284693" name="Rectangle 21"/>
          <p:cNvSpPr>
            <a:spLocks noChangeArrowheads="1"/>
          </p:cNvSpPr>
          <p:nvPr/>
        </p:nvSpPr>
        <p:spPr bwMode="auto">
          <a:xfrm>
            <a:off x="4943475" y="2070100"/>
            <a:ext cx="295275" cy="333375"/>
          </a:xfrm>
          <a:prstGeom prst="rect">
            <a:avLst/>
          </a:prstGeom>
          <a:noFill/>
          <a:ln w="12700">
            <a:noFill/>
            <a:miter lim="800000"/>
            <a:headEnd/>
            <a:tailEnd/>
          </a:ln>
          <a:effectLst/>
        </p:spPr>
        <p:txBody>
          <a:bodyPr wrap="none" lIns="90487" tIns="44450" rIns="90487" bIns="44450">
            <a:spAutoFit/>
          </a:bodyPr>
          <a:lstStyle/>
          <a:p>
            <a:pPr eaLnBrk="0" hangingPunct="0"/>
            <a:r>
              <a:rPr lang="en-US" sz="1600"/>
              <a:t>  </a:t>
            </a:r>
          </a:p>
        </p:txBody>
      </p:sp>
      <p:grpSp>
        <p:nvGrpSpPr>
          <p:cNvPr id="284694" name="Group 22"/>
          <p:cNvGrpSpPr>
            <a:grpSpLocks/>
          </p:cNvGrpSpPr>
          <p:nvPr/>
        </p:nvGrpSpPr>
        <p:grpSpPr bwMode="auto">
          <a:xfrm>
            <a:off x="5048250" y="1916113"/>
            <a:ext cx="3340100" cy="714375"/>
            <a:chOff x="3180" y="1207"/>
            <a:chExt cx="2104" cy="450"/>
          </a:xfrm>
        </p:grpSpPr>
        <p:sp>
          <p:nvSpPr>
            <p:cNvPr id="284695" name="Rectangle 23"/>
            <p:cNvSpPr>
              <a:spLocks noChangeArrowheads="1"/>
            </p:cNvSpPr>
            <p:nvPr/>
          </p:nvSpPr>
          <p:spPr bwMode="auto">
            <a:xfrm>
              <a:off x="4180" y="1338"/>
              <a:ext cx="225" cy="210"/>
            </a:xfrm>
            <a:prstGeom prst="rect">
              <a:avLst/>
            </a:prstGeom>
            <a:noFill/>
            <a:ln w="12700">
              <a:noFill/>
              <a:miter lim="800000"/>
              <a:headEnd/>
              <a:tailEnd/>
            </a:ln>
            <a:effectLst/>
          </p:spPr>
          <p:txBody>
            <a:bodyPr wrap="none" lIns="90487" tIns="44450" rIns="90487" bIns="44450">
              <a:spAutoFit/>
            </a:bodyPr>
            <a:lstStyle/>
            <a:p>
              <a:pPr eaLnBrk="0" hangingPunct="0"/>
              <a:r>
                <a:rPr lang="en-US" sz="1600"/>
                <a:t> =</a:t>
              </a:r>
            </a:p>
          </p:txBody>
        </p:sp>
        <p:grpSp>
          <p:nvGrpSpPr>
            <p:cNvPr id="284696" name="Group 24"/>
            <p:cNvGrpSpPr>
              <a:grpSpLocks/>
            </p:cNvGrpSpPr>
            <p:nvPr/>
          </p:nvGrpSpPr>
          <p:grpSpPr bwMode="auto">
            <a:xfrm>
              <a:off x="3180" y="1207"/>
              <a:ext cx="2104" cy="450"/>
              <a:chOff x="3180" y="1207"/>
              <a:chExt cx="2104" cy="450"/>
            </a:xfrm>
          </p:grpSpPr>
          <p:grpSp>
            <p:nvGrpSpPr>
              <p:cNvPr id="284697" name="Group 25"/>
              <p:cNvGrpSpPr>
                <a:grpSpLocks/>
              </p:cNvGrpSpPr>
              <p:nvPr/>
            </p:nvGrpSpPr>
            <p:grpSpPr bwMode="auto">
              <a:xfrm>
                <a:off x="3488" y="1207"/>
                <a:ext cx="832" cy="450"/>
                <a:chOff x="3488" y="1226"/>
                <a:chExt cx="832" cy="450"/>
              </a:xfrm>
            </p:grpSpPr>
            <p:sp>
              <p:nvSpPr>
                <p:cNvPr id="284698" name="Line 26"/>
                <p:cNvSpPr>
                  <a:spLocks noChangeShapeType="1"/>
                </p:cNvSpPr>
                <p:nvPr/>
              </p:nvSpPr>
              <p:spPr bwMode="auto">
                <a:xfrm>
                  <a:off x="3488" y="1442"/>
                  <a:ext cx="768" cy="0"/>
                </a:xfrm>
                <a:prstGeom prst="line">
                  <a:avLst/>
                </a:prstGeom>
                <a:noFill/>
                <a:ln w="9525">
                  <a:solidFill>
                    <a:schemeClr val="folHlink"/>
                  </a:solidFill>
                  <a:miter lim="800000"/>
                  <a:headEnd/>
                  <a:tailEnd/>
                </a:ln>
                <a:effectLst/>
              </p:spPr>
              <p:txBody>
                <a:bodyPr wrap="none"/>
                <a:lstStyle/>
                <a:p>
                  <a:endParaRPr lang="es-ES_tradnl"/>
                </a:p>
              </p:txBody>
            </p:sp>
            <p:sp>
              <p:nvSpPr>
                <p:cNvPr id="284699" name="Rectangle 27"/>
                <p:cNvSpPr>
                  <a:spLocks noChangeArrowheads="1"/>
                </p:cNvSpPr>
                <p:nvPr/>
              </p:nvSpPr>
              <p:spPr bwMode="auto">
                <a:xfrm>
                  <a:off x="3792" y="1466"/>
                  <a:ext cx="199" cy="210"/>
                </a:xfrm>
                <a:prstGeom prst="rect">
                  <a:avLst/>
                </a:prstGeom>
                <a:noFill/>
                <a:ln w="12700">
                  <a:noFill/>
                  <a:miter lim="800000"/>
                  <a:headEnd/>
                  <a:tailEnd/>
                </a:ln>
                <a:effectLst/>
              </p:spPr>
              <p:txBody>
                <a:bodyPr wrap="none" lIns="90487" tIns="44450" rIns="90487" bIns="44450">
                  <a:spAutoFit/>
                </a:bodyPr>
                <a:lstStyle/>
                <a:p>
                  <a:pPr eaLnBrk="0" hangingPunct="0"/>
                  <a:r>
                    <a:rPr lang="en-US" sz="1600"/>
                    <a:t>P</a:t>
                  </a:r>
                </a:p>
              </p:txBody>
            </p:sp>
            <p:sp>
              <p:nvSpPr>
                <p:cNvPr id="284700" name="Text Box 28"/>
                <p:cNvSpPr txBox="1">
                  <a:spLocks noChangeArrowheads="1"/>
                </p:cNvSpPr>
                <p:nvPr/>
              </p:nvSpPr>
              <p:spPr bwMode="auto">
                <a:xfrm>
                  <a:off x="3504" y="1226"/>
                  <a:ext cx="816" cy="231"/>
                </a:xfrm>
                <a:prstGeom prst="rect">
                  <a:avLst/>
                </a:prstGeom>
                <a:noFill/>
                <a:ln w="9525">
                  <a:noFill/>
                  <a:miter lim="800000"/>
                  <a:headEnd/>
                  <a:tailEnd/>
                </a:ln>
                <a:effectLst/>
              </p:spPr>
              <p:txBody>
                <a:bodyPr>
                  <a:spAutoFit/>
                </a:bodyPr>
                <a:lstStyle/>
                <a:p>
                  <a:pPr>
                    <a:spcBef>
                      <a:spcPct val="50000"/>
                    </a:spcBef>
                  </a:pPr>
                  <a:r>
                    <a:rPr lang="es-ES"/>
                    <a:t>k’k’’k’’’ n T</a:t>
                  </a:r>
                </a:p>
              </p:txBody>
            </p:sp>
          </p:grpSp>
          <p:grpSp>
            <p:nvGrpSpPr>
              <p:cNvPr id="284701" name="Group 29"/>
              <p:cNvGrpSpPr>
                <a:grpSpLocks/>
              </p:cNvGrpSpPr>
              <p:nvPr/>
            </p:nvGrpSpPr>
            <p:grpSpPr bwMode="auto">
              <a:xfrm>
                <a:off x="3180" y="1207"/>
                <a:ext cx="2104" cy="450"/>
                <a:chOff x="3176" y="1224"/>
                <a:chExt cx="2104" cy="450"/>
              </a:xfrm>
            </p:grpSpPr>
            <p:sp>
              <p:nvSpPr>
                <p:cNvPr id="284702" name="Rectangle 30"/>
                <p:cNvSpPr>
                  <a:spLocks noChangeArrowheads="1"/>
                </p:cNvSpPr>
                <p:nvPr/>
              </p:nvSpPr>
              <p:spPr bwMode="auto">
                <a:xfrm>
                  <a:off x="3176" y="1322"/>
                  <a:ext cx="310" cy="210"/>
                </a:xfrm>
                <a:prstGeom prst="rect">
                  <a:avLst/>
                </a:prstGeom>
                <a:noFill/>
                <a:ln w="12700">
                  <a:noFill/>
                  <a:miter lim="800000"/>
                  <a:headEnd/>
                  <a:tailEnd/>
                </a:ln>
                <a:effectLst/>
              </p:spPr>
              <p:txBody>
                <a:bodyPr wrap="none" lIns="90487" tIns="44450" rIns="90487" bIns="44450">
                  <a:spAutoFit/>
                </a:bodyPr>
                <a:lstStyle/>
                <a:p>
                  <a:pPr eaLnBrk="0" hangingPunct="0"/>
                  <a:r>
                    <a:rPr lang="en-US" sz="1600"/>
                    <a:t>V =</a:t>
                  </a:r>
                </a:p>
              </p:txBody>
            </p:sp>
            <p:sp>
              <p:nvSpPr>
                <p:cNvPr id="284703" name="Rectangle 31"/>
                <p:cNvSpPr>
                  <a:spLocks noChangeArrowheads="1"/>
                </p:cNvSpPr>
                <p:nvPr/>
              </p:nvSpPr>
              <p:spPr bwMode="auto">
                <a:xfrm>
                  <a:off x="4752" y="1464"/>
                  <a:ext cx="199" cy="210"/>
                </a:xfrm>
                <a:prstGeom prst="rect">
                  <a:avLst/>
                </a:prstGeom>
                <a:noFill/>
                <a:ln w="12700">
                  <a:noFill/>
                  <a:miter lim="800000"/>
                  <a:headEnd/>
                  <a:tailEnd/>
                </a:ln>
                <a:effectLst/>
              </p:spPr>
              <p:txBody>
                <a:bodyPr wrap="none" lIns="90487" tIns="44450" rIns="90487" bIns="44450">
                  <a:spAutoFit/>
                </a:bodyPr>
                <a:lstStyle/>
                <a:p>
                  <a:pPr eaLnBrk="0" hangingPunct="0"/>
                  <a:r>
                    <a:rPr lang="en-US" sz="1600"/>
                    <a:t>P</a:t>
                  </a:r>
                </a:p>
              </p:txBody>
            </p:sp>
            <p:sp>
              <p:nvSpPr>
                <p:cNvPr id="284704" name="Text Box 32"/>
                <p:cNvSpPr txBox="1">
                  <a:spLocks noChangeArrowheads="1"/>
                </p:cNvSpPr>
                <p:nvPr/>
              </p:nvSpPr>
              <p:spPr bwMode="auto">
                <a:xfrm>
                  <a:off x="4464" y="1224"/>
                  <a:ext cx="816" cy="231"/>
                </a:xfrm>
                <a:prstGeom prst="rect">
                  <a:avLst/>
                </a:prstGeom>
                <a:noFill/>
                <a:ln w="9525">
                  <a:noFill/>
                  <a:miter lim="800000"/>
                  <a:headEnd/>
                  <a:tailEnd/>
                </a:ln>
                <a:effectLst/>
              </p:spPr>
              <p:txBody>
                <a:bodyPr>
                  <a:spAutoFit/>
                </a:bodyPr>
                <a:lstStyle/>
                <a:p>
                  <a:pPr algn="ctr">
                    <a:spcBef>
                      <a:spcPct val="50000"/>
                    </a:spcBef>
                  </a:pPr>
                  <a:r>
                    <a:rPr lang="es-ES"/>
                    <a:t>R n T</a:t>
                  </a:r>
                </a:p>
              </p:txBody>
            </p:sp>
            <p:sp>
              <p:nvSpPr>
                <p:cNvPr id="284705" name="Line 33"/>
                <p:cNvSpPr>
                  <a:spLocks noChangeShapeType="1"/>
                </p:cNvSpPr>
                <p:nvPr/>
              </p:nvSpPr>
              <p:spPr bwMode="auto">
                <a:xfrm>
                  <a:off x="4448" y="1440"/>
                  <a:ext cx="768" cy="0"/>
                </a:xfrm>
                <a:prstGeom prst="line">
                  <a:avLst/>
                </a:prstGeom>
                <a:noFill/>
                <a:ln w="9525">
                  <a:solidFill>
                    <a:schemeClr val="folHlink"/>
                  </a:solidFill>
                  <a:miter lim="800000"/>
                  <a:headEnd/>
                  <a:tailEnd/>
                </a:ln>
                <a:effectLst/>
              </p:spPr>
              <p:txBody>
                <a:bodyPr wrap="none"/>
                <a:lstStyle/>
                <a:p>
                  <a:endParaRPr lang="es-ES_tradnl"/>
                </a:p>
              </p:txBody>
            </p:sp>
          </p:grpSp>
        </p:grpSp>
      </p:grpSp>
      <p:sp>
        <p:nvSpPr>
          <p:cNvPr id="284706" name="AutoShape 34"/>
          <p:cNvSpPr>
            <a:spLocks noChangeArrowheads="1"/>
          </p:cNvSpPr>
          <p:nvPr/>
        </p:nvSpPr>
        <p:spPr bwMode="auto">
          <a:xfrm>
            <a:off x="6400800" y="2784475"/>
            <a:ext cx="476250" cy="931863"/>
          </a:xfrm>
          <a:prstGeom prst="downArrow">
            <a:avLst>
              <a:gd name="adj1" fmla="val 50000"/>
              <a:gd name="adj2" fmla="val 48917"/>
            </a:avLst>
          </a:prstGeom>
          <a:solidFill>
            <a:srgbClr val="CC0066"/>
          </a:solidFill>
          <a:ln w="9525">
            <a:solidFill>
              <a:schemeClr val="tx2"/>
            </a:solidFill>
            <a:miter lim="800000"/>
            <a:headEnd/>
            <a:tailEnd/>
          </a:ln>
          <a:effectLst/>
        </p:spPr>
        <p:txBody>
          <a:bodyPr wrap="none" anchor="ctr"/>
          <a:lstStyle/>
          <a:p>
            <a:endParaRPr lang="es-ES_tradnl"/>
          </a:p>
        </p:txBody>
      </p:sp>
      <p:sp>
        <p:nvSpPr>
          <p:cNvPr id="284707" name="Text Box 35"/>
          <p:cNvSpPr txBox="1">
            <a:spLocks noChangeArrowheads="1"/>
          </p:cNvSpPr>
          <p:nvPr/>
        </p:nvSpPr>
        <p:spPr bwMode="auto">
          <a:xfrm>
            <a:off x="5219700" y="4005263"/>
            <a:ext cx="2819400" cy="788987"/>
          </a:xfrm>
          <a:prstGeom prst="rect">
            <a:avLst/>
          </a:prstGeom>
          <a:solidFill>
            <a:srgbClr val="9999FF"/>
          </a:solidFill>
          <a:ln w="9525">
            <a:solidFill>
              <a:schemeClr val="folHlink"/>
            </a:solidFill>
            <a:miter lim="800000"/>
            <a:headEnd/>
            <a:tailEnd/>
          </a:ln>
          <a:effectLst/>
        </p:spPr>
        <p:txBody>
          <a:bodyPr>
            <a:spAutoFit/>
          </a:bodyPr>
          <a:lstStyle/>
          <a:p>
            <a:pPr algn="ctr">
              <a:spcBef>
                <a:spcPct val="50000"/>
              </a:spcBef>
            </a:pPr>
            <a:r>
              <a:rPr lang="es-ES"/>
              <a:t>Ley de los </a:t>
            </a:r>
            <a:r>
              <a:rPr lang="es-ES">
                <a:solidFill>
                  <a:srgbClr val="333399"/>
                </a:solidFill>
              </a:rPr>
              <a:t>gases</a:t>
            </a:r>
            <a:r>
              <a:rPr lang="es-ES"/>
              <a:t> ideales:</a:t>
            </a:r>
          </a:p>
          <a:p>
            <a:pPr algn="ctr">
              <a:spcBef>
                <a:spcPct val="50000"/>
              </a:spcBef>
            </a:pPr>
            <a:r>
              <a:rPr lang="es-ES">
                <a:solidFill>
                  <a:srgbClr val="333399"/>
                </a:solidFill>
              </a:rPr>
              <a:t>PV</a:t>
            </a:r>
            <a:r>
              <a:rPr lang="es-ES"/>
              <a:t> = nRT</a:t>
            </a:r>
          </a:p>
        </p:txBody>
      </p:sp>
      <p:sp>
        <p:nvSpPr>
          <p:cNvPr id="284708" name="Text Box 36"/>
          <p:cNvSpPr txBox="1">
            <a:spLocks noChangeArrowheads="1"/>
          </p:cNvSpPr>
          <p:nvPr/>
        </p:nvSpPr>
        <p:spPr bwMode="auto">
          <a:xfrm>
            <a:off x="658813" y="4267200"/>
            <a:ext cx="2133600" cy="2017713"/>
          </a:xfrm>
          <a:prstGeom prst="rect">
            <a:avLst/>
          </a:prstGeom>
          <a:noFill/>
          <a:ln w="9525">
            <a:noFill/>
            <a:miter lim="800000"/>
            <a:headEnd/>
            <a:tailEnd/>
          </a:ln>
          <a:effectLst/>
        </p:spPr>
        <p:txBody>
          <a:bodyPr>
            <a:spAutoFit/>
          </a:bodyPr>
          <a:lstStyle/>
          <a:p>
            <a:pPr>
              <a:spcBef>
                <a:spcPct val="50000"/>
              </a:spcBef>
            </a:pPr>
            <a:r>
              <a:rPr lang="es-ES"/>
              <a:t>R se calcula para:</a:t>
            </a:r>
          </a:p>
          <a:p>
            <a:pPr>
              <a:spcBef>
                <a:spcPct val="50000"/>
              </a:spcBef>
            </a:pPr>
            <a:r>
              <a:rPr lang="es-ES"/>
              <a:t>n = 1 mol</a:t>
            </a:r>
          </a:p>
          <a:p>
            <a:pPr>
              <a:spcBef>
                <a:spcPct val="50000"/>
              </a:spcBef>
            </a:pPr>
            <a:r>
              <a:rPr lang="es-ES"/>
              <a:t>P = 1 atm</a:t>
            </a:r>
          </a:p>
          <a:p>
            <a:pPr>
              <a:spcBef>
                <a:spcPct val="50000"/>
              </a:spcBef>
            </a:pPr>
            <a:r>
              <a:rPr lang="es-ES"/>
              <a:t>V = 22,4 l</a:t>
            </a:r>
          </a:p>
          <a:p>
            <a:pPr>
              <a:spcBef>
                <a:spcPct val="50000"/>
              </a:spcBef>
            </a:pPr>
            <a:r>
              <a:rPr lang="es-ES"/>
              <a:t>T = 273 K </a:t>
            </a:r>
          </a:p>
        </p:txBody>
      </p:sp>
      <p:sp>
        <p:nvSpPr>
          <p:cNvPr id="284709" name="AutoShape 37"/>
          <p:cNvSpPr>
            <a:spLocks/>
          </p:cNvSpPr>
          <p:nvPr/>
        </p:nvSpPr>
        <p:spPr bwMode="auto">
          <a:xfrm>
            <a:off x="2106613" y="4724400"/>
            <a:ext cx="152400" cy="1524000"/>
          </a:xfrm>
          <a:prstGeom prst="rightBrace">
            <a:avLst>
              <a:gd name="adj1" fmla="val 83333"/>
              <a:gd name="adj2" fmla="val 50000"/>
            </a:avLst>
          </a:prstGeom>
          <a:noFill/>
          <a:ln w="9525">
            <a:solidFill>
              <a:schemeClr val="tx2"/>
            </a:solidFill>
            <a:miter lim="800000"/>
            <a:headEnd/>
            <a:tailEnd/>
          </a:ln>
          <a:effectLst/>
        </p:spPr>
        <p:txBody>
          <a:bodyPr wrap="none" anchor="ctr"/>
          <a:lstStyle/>
          <a:p>
            <a:endParaRPr lang="es-ES_tradnl"/>
          </a:p>
        </p:txBody>
      </p:sp>
      <p:sp>
        <p:nvSpPr>
          <p:cNvPr id="284710" name="Rectangle 38"/>
          <p:cNvSpPr>
            <a:spLocks noChangeArrowheads="1"/>
          </p:cNvSpPr>
          <p:nvPr/>
        </p:nvSpPr>
        <p:spPr bwMode="auto">
          <a:xfrm>
            <a:off x="2411413" y="5253038"/>
            <a:ext cx="2527300" cy="366712"/>
          </a:xfrm>
          <a:prstGeom prst="rect">
            <a:avLst/>
          </a:prstGeom>
          <a:noFill/>
          <a:ln w="9525">
            <a:noFill/>
            <a:miter lim="800000"/>
            <a:headEnd/>
            <a:tailEnd/>
          </a:ln>
          <a:effectLst/>
        </p:spPr>
        <p:txBody>
          <a:bodyPr wrap="none">
            <a:spAutoFit/>
          </a:bodyPr>
          <a:lstStyle/>
          <a:p>
            <a:r>
              <a:rPr lang="es-ES"/>
              <a:t>R = 0.082 atm L/ mol K</a:t>
            </a:r>
          </a:p>
        </p:txBody>
      </p:sp>
      <p:sp>
        <p:nvSpPr>
          <p:cNvPr id="284711" name="Rectangle 39"/>
          <p:cNvSpPr>
            <a:spLocks noChangeArrowheads="1"/>
          </p:cNvSpPr>
          <p:nvPr/>
        </p:nvSpPr>
        <p:spPr bwMode="auto">
          <a:xfrm>
            <a:off x="2530475" y="6086475"/>
            <a:ext cx="3841750" cy="366713"/>
          </a:xfrm>
          <a:prstGeom prst="rect">
            <a:avLst/>
          </a:prstGeom>
          <a:noFill/>
          <a:ln w="9525">
            <a:noFill/>
            <a:miter lim="800000"/>
            <a:headEnd/>
            <a:tailEnd/>
          </a:ln>
          <a:effectLst/>
        </p:spPr>
        <p:txBody>
          <a:bodyPr wrap="none">
            <a:spAutoFit/>
          </a:bodyPr>
          <a:lstStyle/>
          <a:p>
            <a:r>
              <a:rPr lang="es-ES"/>
              <a:t>R = 8.31 J/ mol K = 1.987 cal /mol K</a:t>
            </a:r>
          </a:p>
        </p:txBody>
      </p:sp>
      <p:sp>
        <p:nvSpPr>
          <p:cNvPr id="284712" name="Text Box 40"/>
          <p:cNvSpPr txBox="1">
            <a:spLocks noChangeArrowheads="1"/>
          </p:cNvSpPr>
          <p:nvPr/>
        </p:nvSpPr>
        <p:spPr bwMode="auto">
          <a:xfrm>
            <a:off x="5940425" y="304800"/>
            <a:ext cx="2670175" cy="396875"/>
          </a:xfrm>
          <a:prstGeom prst="rect">
            <a:avLst/>
          </a:prstGeom>
          <a:noFill/>
          <a:ln w="9525">
            <a:noFill/>
            <a:miter lim="800000"/>
            <a:headEnd/>
            <a:tailEnd/>
          </a:ln>
          <a:effectLst/>
        </p:spPr>
        <p:txBody>
          <a:bodyPr>
            <a:spAutoFit/>
          </a:bodyPr>
          <a:lstStyle/>
          <a:p>
            <a:pPr algn="r">
              <a:spcBef>
                <a:spcPct val="50000"/>
              </a:spcBef>
            </a:pPr>
            <a:r>
              <a:rPr lang="es-ES" sz="2000" b="1"/>
              <a:t>Leyes de los gases</a:t>
            </a:r>
          </a:p>
        </p:txBody>
      </p:sp>
      <p:sp>
        <p:nvSpPr>
          <p:cNvPr id="284713" name="Text Box 41"/>
          <p:cNvSpPr txBox="1">
            <a:spLocks noChangeArrowheads="1"/>
          </p:cNvSpPr>
          <p:nvPr/>
        </p:nvSpPr>
        <p:spPr bwMode="auto">
          <a:xfrm>
            <a:off x="0" y="668338"/>
            <a:ext cx="6227763" cy="457200"/>
          </a:xfrm>
          <a:prstGeom prst="rect">
            <a:avLst/>
          </a:prstGeom>
          <a:noFill/>
          <a:ln w="9525">
            <a:noFill/>
            <a:miter lim="800000"/>
            <a:headEnd/>
            <a:tailEnd/>
          </a:ln>
          <a:effectLst/>
        </p:spPr>
        <p:txBody>
          <a:bodyPr>
            <a:spAutoFit/>
          </a:bodyPr>
          <a:lstStyle/>
          <a:p>
            <a:pPr algn="ctr">
              <a:spcBef>
                <a:spcPct val="50000"/>
              </a:spcBef>
            </a:pPr>
            <a:r>
              <a:rPr lang="es-ES" sz="2400" b="1">
                <a:solidFill>
                  <a:srgbClr val="CC0066"/>
                </a:solidFill>
                <a:effectLst>
                  <a:outerShdw blurRad="38100" dist="38100" dir="2700000" algn="tl">
                    <a:srgbClr val="000000"/>
                  </a:outerShdw>
                </a:effectLst>
              </a:rPr>
              <a:t>Ecuación general de los gases ideales</a:t>
            </a:r>
          </a:p>
        </p:txBody>
      </p:sp>
      <p:grpSp>
        <p:nvGrpSpPr>
          <p:cNvPr id="284714" name="Group 42"/>
          <p:cNvGrpSpPr>
            <a:grpSpLocks/>
          </p:cNvGrpSpPr>
          <p:nvPr/>
        </p:nvGrpSpPr>
        <p:grpSpPr bwMode="auto">
          <a:xfrm>
            <a:off x="5580063" y="5013325"/>
            <a:ext cx="2879725" cy="863600"/>
            <a:chOff x="3515" y="3158"/>
            <a:chExt cx="1814" cy="544"/>
          </a:xfrm>
        </p:grpSpPr>
        <p:sp>
          <p:nvSpPr>
            <p:cNvPr id="284715" name="Rectangle 43"/>
            <p:cNvSpPr>
              <a:spLocks noChangeArrowheads="1"/>
            </p:cNvSpPr>
            <p:nvPr/>
          </p:nvSpPr>
          <p:spPr bwMode="auto">
            <a:xfrm>
              <a:off x="3515" y="3158"/>
              <a:ext cx="1769" cy="544"/>
            </a:xfrm>
            <a:prstGeom prst="rect">
              <a:avLst/>
            </a:prstGeom>
            <a:solidFill>
              <a:srgbClr val="9999FF"/>
            </a:solidFill>
            <a:ln w="9525">
              <a:solidFill>
                <a:schemeClr val="tx2"/>
              </a:solidFill>
              <a:miter lim="800000"/>
              <a:headEnd/>
              <a:tailEnd/>
            </a:ln>
            <a:effectLst/>
          </p:spPr>
          <p:txBody>
            <a:bodyPr wrap="none" anchor="ctr"/>
            <a:lstStyle/>
            <a:p>
              <a:endParaRPr lang="es-ES_tradnl"/>
            </a:p>
          </p:txBody>
        </p:sp>
        <p:grpSp>
          <p:nvGrpSpPr>
            <p:cNvPr id="284716" name="Group 44"/>
            <p:cNvGrpSpPr>
              <a:grpSpLocks/>
            </p:cNvGrpSpPr>
            <p:nvPr/>
          </p:nvGrpSpPr>
          <p:grpSpPr bwMode="auto">
            <a:xfrm>
              <a:off x="3560" y="3207"/>
              <a:ext cx="1769" cy="450"/>
              <a:chOff x="3669" y="3207"/>
              <a:chExt cx="1769" cy="450"/>
            </a:xfrm>
          </p:grpSpPr>
          <p:grpSp>
            <p:nvGrpSpPr>
              <p:cNvPr id="284717" name="Group 45"/>
              <p:cNvGrpSpPr>
                <a:grpSpLocks/>
              </p:cNvGrpSpPr>
              <p:nvPr/>
            </p:nvGrpSpPr>
            <p:grpSpPr bwMode="auto">
              <a:xfrm>
                <a:off x="3669" y="3207"/>
                <a:ext cx="832" cy="450"/>
                <a:chOff x="3488" y="1226"/>
                <a:chExt cx="832" cy="450"/>
              </a:xfrm>
            </p:grpSpPr>
            <p:sp>
              <p:nvSpPr>
                <p:cNvPr id="284718" name="Line 46"/>
                <p:cNvSpPr>
                  <a:spLocks noChangeShapeType="1"/>
                </p:cNvSpPr>
                <p:nvPr/>
              </p:nvSpPr>
              <p:spPr bwMode="auto">
                <a:xfrm>
                  <a:off x="3488" y="1442"/>
                  <a:ext cx="768" cy="0"/>
                </a:xfrm>
                <a:prstGeom prst="line">
                  <a:avLst/>
                </a:prstGeom>
                <a:noFill/>
                <a:ln w="9525">
                  <a:solidFill>
                    <a:schemeClr val="folHlink"/>
                  </a:solidFill>
                  <a:miter lim="800000"/>
                  <a:headEnd/>
                  <a:tailEnd/>
                </a:ln>
                <a:effectLst/>
              </p:spPr>
              <p:txBody>
                <a:bodyPr wrap="none"/>
                <a:lstStyle/>
                <a:p>
                  <a:endParaRPr lang="es-ES_tradnl"/>
                </a:p>
              </p:txBody>
            </p:sp>
            <p:sp>
              <p:nvSpPr>
                <p:cNvPr id="284719" name="Rectangle 47"/>
                <p:cNvSpPr>
                  <a:spLocks noChangeArrowheads="1"/>
                </p:cNvSpPr>
                <p:nvPr/>
              </p:nvSpPr>
              <p:spPr bwMode="auto">
                <a:xfrm>
                  <a:off x="3792" y="1466"/>
                  <a:ext cx="192" cy="210"/>
                </a:xfrm>
                <a:prstGeom prst="rect">
                  <a:avLst/>
                </a:prstGeom>
                <a:noFill/>
                <a:ln w="12700">
                  <a:noFill/>
                  <a:miter lim="800000"/>
                  <a:headEnd/>
                  <a:tailEnd/>
                </a:ln>
                <a:effectLst/>
              </p:spPr>
              <p:txBody>
                <a:bodyPr wrap="none" lIns="90487" tIns="44450" rIns="90487" bIns="44450">
                  <a:spAutoFit/>
                </a:bodyPr>
                <a:lstStyle/>
                <a:p>
                  <a:pPr eaLnBrk="0" hangingPunct="0"/>
                  <a:r>
                    <a:rPr lang="en-US" sz="1600"/>
                    <a:t>T</a:t>
                  </a:r>
                </a:p>
              </p:txBody>
            </p:sp>
            <p:sp>
              <p:nvSpPr>
                <p:cNvPr id="284720" name="Text Box 48"/>
                <p:cNvSpPr txBox="1">
                  <a:spLocks noChangeArrowheads="1"/>
                </p:cNvSpPr>
                <p:nvPr/>
              </p:nvSpPr>
              <p:spPr bwMode="auto">
                <a:xfrm>
                  <a:off x="3504" y="1226"/>
                  <a:ext cx="816" cy="231"/>
                </a:xfrm>
                <a:prstGeom prst="rect">
                  <a:avLst/>
                </a:prstGeom>
                <a:noFill/>
                <a:ln w="9525">
                  <a:noFill/>
                  <a:miter lim="800000"/>
                  <a:headEnd/>
                  <a:tailEnd/>
                </a:ln>
                <a:effectLst/>
              </p:spPr>
              <p:txBody>
                <a:bodyPr>
                  <a:spAutoFit/>
                </a:bodyPr>
                <a:lstStyle/>
                <a:p>
                  <a:pPr algn="ctr">
                    <a:spcBef>
                      <a:spcPct val="50000"/>
                    </a:spcBef>
                  </a:pPr>
                  <a:r>
                    <a:rPr lang="es-ES"/>
                    <a:t>P.V</a:t>
                  </a:r>
                </a:p>
              </p:txBody>
            </p:sp>
          </p:grpSp>
          <p:sp>
            <p:nvSpPr>
              <p:cNvPr id="284721" name="Rectangle 49"/>
              <p:cNvSpPr>
                <a:spLocks noChangeArrowheads="1"/>
              </p:cNvSpPr>
              <p:nvPr/>
            </p:nvSpPr>
            <p:spPr bwMode="auto">
              <a:xfrm>
                <a:off x="4415" y="3305"/>
                <a:ext cx="189" cy="210"/>
              </a:xfrm>
              <a:prstGeom prst="rect">
                <a:avLst/>
              </a:prstGeom>
              <a:noFill/>
              <a:ln w="12700">
                <a:noFill/>
                <a:miter lim="800000"/>
                <a:headEnd/>
                <a:tailEnd/>
              </a:ln>
              <a:effectLst/>
            </p:spPr>
            <p:txBody>
              <a:bodyPr wrap="none" lIns="90487" tIns="44450" rIns="90487" bIns="44450">
                <a:spAutoFit/>
              </a:bodyPr>
              <a:lstStyle/>
              <a:p>
                <a:pPr eaLnBrk="0" hangingPunct="0"/>
                <a:r>
                  <a:rPr lang="en-US" sz="1600"/>
                  <a:t>=</a:t>
                </a:r>
              </a:p>
            </p:txBody>
          </p:sp>
          <p:grpSp>
            <p:nvGrpSpPr>
              <p:cNvPr id="284722" name="Group 50"/>
              <p:cNvGrpSpPr>
                <a:grpSpLocks/>
              </p:cNvGrpSpPr>
              <p:nvPr/>
            </p:nvGrpSpPr>
            <p:grpSpPr bwMode="auto">
              <a:xfrm>
                <a:off x="4606" y="3207"/>
                <a:ext cx="832" cy="450"/>
                <a:chOff x="4606" y="3207"/>
                <a:chExt cx="832" cy="450"/>
              </a:xfrm>
            </p:grpSpPr>
            <p:sp>
              <p:nvSpPr>
                <p:cNvPr id="284723" name="Rectangle 51"/>
                <p:cNvSpPr>
                  <a:spLocks noChangeArrowheads="1"/>
                </p:cNvSpPr>
                <p:nvPr/>
              </p:nvSpPr>
              <p:spPr bwMode="auto">
                <a:xfrm>
                  <a:off x="4910" y="3447"/>
                  <a:ext cx="235" cy="210"/>
                </a:xfrm>
                <a:prstGeom prst="rect">
                  <a:avLst/>
                </a:prstGeom>
                <a:noFill/>
                <a:ln w="12700">
                  <a:noFill/>
                  <a:miter lim="800000"/>
                  <a:headEnd/>
                  <a:tailEnd/>
                </a:ln>
                <a:effectLst/>
              </p:spPr>
              <p:txBody>
                <a:bodyPr wrap="none" lIns="90487" tIns="44450" rIns="90487" bIns="44450">
                  <a:spAutoFit/>
                </a:bodyPr>
                <a:lstStyle/>
                <a:p>
                  <a:pPr eaLnBrk="0" hangingPunct="0"/>
                  <a:r>
                    <a:rPr lang="en-US" sz="1600"/>
                    <a:t>T´</a:t>
                  </a:r>
                </a:p>
              </p:txBody>
            </p:sp>
            <p:sp>
              <p:nvSpPr>
                <p:cNvPr id="284724" name="Text Box 52"/>
                <p:cNvSpPr txBox="1">
                  <a:spLocks noChangeArrowheads="1"/>
                </p:cNvSpPr>
                <p:nvPr/>
              </p:nvSpPr>
              <p:spPr bwMode="auto">
                <a:xfrm>
                  <a:off x="4622" y="3207"/>
                  <a:ext cx="816" cy="231"/>
                </a:xfrm>
                <a:prstGeom prst="rect">
                  <a:avLst/>
                </a:prstGeom>
                <a:noFill/>
                <a:ln w="9525">
                  <a:noFill/>
                  <a:miter lim="800000"/>
                  <a:headEnd/>
                  <a:tailEnd/>
                </a:ln>
                <a:effectLst/>
              </p:spPr>
              <p:txBody>
                <a:bodyPr>
                  <a:spAutoFit/>
                </a:bodyPr>
                <a:lstStyle/>
                <a:p>
                  <a:pPr algn="ctr">
                    <a:spcBef>
                      <a:spcPct val="50000"/>
                    </a:spcBef>
                  </a:pPr>
                  <a:r>
                    <a:rPr lang="es-ES"/>
                    <a:t>P´. V´</a:t>
                  </a:r>
                </a:p>
              </p:txBody>
            </p:sp>
            <p:sp>
              <p:nvSpPr>
                <p:cNvPr id="284725" name="Line 53"/>
                <p:cNvSpPr>
                  <a:spLocks noChangeShapeType="1"/>
                </p:cNvSpPr>
                <p:nvPr/>
              </p:nvSpPr>
              <p:spPr bwMode="auto">
                <a:xfrm>
                  <a:off x="4606" y="3423"/>
                  <a:ext cx="768" cy="0"/>
                </a:xfrm>
                <a:prstGeom prst="line">
                  <a:avLst/>
                </a:prstGeom>
                <a:noFill/>
                <a:ln w="9525">
                  <a:solidFill>
                    <a:schemeClr val="folHlink"/>
                  </a:solidFill>
                  <a:miter lim="800000"/>
                  <a:headEnd/>
                  <a:tailEnd/>
                </a:ln>
                <a:effectLst/>
              </p:spPr>
              <p:txBody>
                <a:bodyPr wrap="none"/>
                <a:lstStyle/>
                <a:p>
                  <a:endParaRPr lang="es-ES_tradnl"/>
                </a:p>
              </p:txBody>
            </p:sp>
          </p:grpSp>
        </p:grpSp>
      </p:grpSp>
    </p:spTree>
  </p:cSld>
  <p:clrMapOvr>
    <a:masterClrMapping/>
  </p:clrMapOvr>
  <p:transition spd="med" advClick="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84712"/>
                                        </p:tgtEl>
                                        <p:attrNameLst>
                                          <p:attrName>style.visibility</p:attrName>
                                        </p:attrNameLst>
                                      </p:cBhvr>
                                      <p:to>
                                        <p:strVal val="visible"/>
                                      </p:to>
                                    </p:set>
                                    <p:anim calcmode="lin" valueType="num">
                                      <p:cBhvr>
                                        <p:cTn id="7" dur="2000" fill="hold"/>
                                        <p:tgtEl>
                                          <p:spTgt spid="284712"/>
                                        </p:tgtEl>
                                        <p:attrNameLst>
                                          <p:attrName>ppt_w</p:attrName>
                                        </p:attrNameLst>
                                      </p:cBhvr>
                                      <p:tavLst>
                                        <p:tav tm="0">
                                          <p:val>
                                            <p:fltVal val="0"/>
                                          </p:val>
                                        </p:tav>
                                        <p:tav tm="100000">
                                          <p:val>
                                            <p:strVal val="#ppt_w"/>
                                          </p:val>
                                        </p:tav>
                                      </p:tavLst>
                                    </p:anim>
                                    <p:anim calcmode="lin" valueType="num">
                                      <p:cBhvr>
                                        <p:cTn id="8" dur="2000" fill="hold"/>
                                        <p:tgtEl>
                                          <p:spTgt spid="28471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fill="hold" grpId="0" nodeType="afterEffect">
                                  <p:stCondLst>
                                    <p:cond delay="0"/>
                                  </p:stCondLst>
                                  <p:childTnLst>
                                    <p:set>
                                      <p:cBhvr>
                                        <p:cTn id="11" dur="1" fill="hold">
                                          <p:stCondLst>
                                            <p:cond delay="0"/>
                                          </p:stCondLst>
                                        </p:cTn>
                                        <p:tgtEl>
                                          <p:spTgt spid="284713"/>
                                        </p:tgtEl>
                                        <p:attrNameLst>
                                          <p:attrName>style.visibility</p:attrName>
                                        </p:attrNameLst>
                                      </p:cBhvr>
                                      <p:to>
                                        <p:strVal val="visible"/>
                                      </p:to>
                                    </p:set>
                                    <p:anim calcmode="lin" valueType="num">
                                      <p:cBhvr>
                                        <p:cTn id="12" dur="2000" fill="hold"/>
                                        <p:tgtEl>
                                          <p:spTgt spid="284713"/>
                                        </p:tgtEl>
                                        <p:attrNameLst>
                                          <p:attrName>ppt_w</p:attrName>
                                        </p:attrNameLst>
                                      </p:cBhvr>
                                      <p:tavLst>
                                        <p:tav tm="0">
                                          <p:val>
                                            <p:fltVal val="0"/>
                                          </p:val>
                                        </p:tav>
                                        <p:tav tm="100000">
                                          <p:val>
                                            <p:strVal val="#ppt_w"/>
                                          </p:val>
                                        </p:tav>
                                      </p:tavLst>
                                    </p:anim>
                                    <p:anim calcmode="lin" valueType="num">
                                      <p:cBhvr>
                                        <p:cTn id="13" dur="2000" fill="hold"/>
                                        <p:tgtEl>
                                          <p:spTgt spid="284713"/>
                                        </p:tgtEl>
                                        <p:attrNameLst>
                                          <p:attrName>ppt_h</p:attrName>
                                        </p:attrNameLst>
                                      </p:cBhvr>
                                      <p:tavLst>
                                        <p:tav tm="0">
                                          <p:val>
                                            <p:fltVal val="0"/>
                                          </p:val>
                                        </p:tav>
                                        <p:tav tm="100000">
                                          <p:val>
                                            <p:strVal val="#ppt_h"/>
                                          </p:val>
                                        </p:tav>
                                      </p:tavLst>
                                    </p:anim>
                                  </p:childTnLst>
                                </p:cTn>
                              </p:par>
                            </p:childTnLst>
                          </p:cTn>
                        </p:par>
                        <p:par>
                          <p:cTn id="14" fill="hold">
                            <p:stCondLst>
                              <p:cond delay="4000"/>
                            </p:stCondLst>
                            <p:childTnLst>
                              <p:par>
                                <p:cTn id="15" presetID="12" presetClass="entr" presetSubtype="8" fill="hold" grpId="0" nodeType="afterEffect">
                                  <p:stCondLst>
                                    <p:cond delay="0"/>
                                  </p:stCondLst>
                                  <p:childTnLst>
                                    <p:set>
                                      <p:cBhvr>
                                        <p:cTn id="16" dur="1" fill="hold">
                                          <p:stCondLst>
                                            <p:cond delay="0"/>
                                          </p:stCondLst>
                                        </p:cTn>
                                        <p:tgtEl>
                                          <p:spTgt spid="284679"/>
                                        </p:tgtEl>
                                        <p:attrNameLst>
                                          <p:attrName>style.visibility</p:attrName>
                                        </p:attrNameLst>
                                      </p:cBhvr>
                                      <p:to>
                                        <p:strVal val="visible"/>
                                      </p:to>
                                    </p:set>
                                    <p:animEffect transition="in" filter="slide(fromLeft)">
                                      <p:cBhvr>
                                        <p:cTn id="17" dur="2000"/>
                                        <p:tgtEl>
                                          <p:spTgt spid="284679"/>
                                        </p:tgtEl>
                                      </p:cBhvr>
                                    </p:animEffect>
                                  </p:childTnLst>
                                </p:cTn>
                              </p:par>
                            </p:childTnLst>
                          </p:cTn>
                        </p:par>
                        <p:par>
                          <p:cTn id="18" fill="hold">
                            <p:stCondLst>
                              <p:cond delay="6000"/>
                            </p:stCondLst>
                            <p:childTnLst>
                              <p:par>
                                <p:cTn id="19" presetID="12" presetClass="entr" presetSubtype="4" fill="hold" nodeType="afterEffect">
                                  <p:stCondLst>
                                    <p:cond delay="0"/>
                                  </p:stCondLst>
                                  <p:childTnLst>
                                    <p:set>
                                      <p:cBhvr>
                                        <p:cTn id="20" dur="1" fill="hold">
                                          <p:stCondLst>
                                            <p:cond delay="0"/>
                                          </p:stCondLst>
                                        </p:cTn>
                                        <p:tgtEl>
                                          <p:spTgt spid="284683"/>
                                        </p:tgtEl>
                                        <p:attrNameLst>
                                          <p:attrName>style.visibility</p:attrName>
                                        </p:attrNameLst>
                                      </p:cBhvr>
                                      <p:to>
                                        <p:strVal val="visible"/>
                                      </p:to>
                                    </p:set>
                                    <p:animEffect transition="in" filter="slide(fromBottom)">
                                      <p:cBhvr>
                                        <p:cTn id="21" dur="2000"/>
                                        <p:tgtEl>
                                          <p:spTgt spid="284683"/>
                                        </p:tgtEl>
                                      </p:cBhvr>
                                    </p:animEffect>
                                  </p:childTnLst>
                                </p:cTn>
                              </p:par>
                            </p:childTnLst>
                          </p:cTn>
                        </p:par>
                        <p:par>
                          <p:cTn id="22" fill="hold">
                            <p:stCondLst>
                              <p:cond delay="8000"/>
                            </p:stCondLst>
                            <p:childTnLst>
                              <p:par>
                                <p:cTn id="23" presetID="12" presetClass="entr" presetSubtype="4" fill="hold" grpId="0" nodeType="afterEffect">
                                  <p:stCondLst>
                                    <p:cond delay="0"/>
                                  </p:stCondLst>
                                  <p:childTnLst>
                                    <p:set>
                                      <p:cBhvr>
                                        <p:cTn id="24" dur="1" fill="hold">
                                          <p:stCondLst>
                                            <p:cond delay="0"/>
                                          </p:stCondLst>
                                        </p:cTn>
                                        <p:tgtEl>
                                          <p:spTgt spid="284691"/>
                                        </p:tgtEl>
                                        <p:attrNameLst>
                                          <p:attrName>style.visibility</p:attrName>
                                        </p:attrNameLst>
                                      </p:cBhvr>
                                      <p:to>
                                        <p:strVal val="visible"/>
                                      </p:to>
                                    </p:set>
                                    <p:animEffect transition="in" filter="slide(fromBottom)">
                                      <p:cBhvr>
                                        <p:cTn id="25" dur="2000"/>
                                        <p:tgtEl>
                                          <p:spTgt spid="284691"/>
                                        </p:tgtEl>
                                      </p:cBhvr>
                                    </p:animEffect>
                                  </p:childTnLst>
                                </p:cTn>
                              </p:par>
                            </p:childTnLst>
                          </p:cTn>
                        </p:par>
                        <p:par>
                          <p:cTn id="26" fill="hold">
                            <p:stCondLst>
                              <p:cond delay="10000"/>
                            </p:stCondLst>
                            <p:childTnLst>
                              <p:par>
                                <p:cTn id="27" presetID="12" presetClass="entr" presetSubtype="4" fill="hold" grpId="0" nodeType="afterEffect">
                                  <p:stCondLst>
                                    <p:cond delay="0"/>
                                  </p:stCondLst>
                                  <p:childTnLst>
                                    <p:set>
                                      <p:cBhvr>
                                        <p:cTn id="28" dur="1" fill="hold">
                                          <p:stCondLst>
                                            <p:cond delay="0"/>
                                          </p:stCondLst>
                                        </p:cTn>
                                        <p:tgtEl>
                                          <p:spTgt spid="284692"/>
                                        </p:tgtEl>
                                        <p:attrNameLst>
                                          <p:attrName>style.visibility</p:attrName>
                                        </p:attrNameLst>
                                      </p:cBhvr>
                                      <p:to>
                                        <p:strVal val="visible"/>
                                      </p:to>
                                    </p:set>
                                    <p:animEffect transition="in" filter="slide(fromBottom)">
                                      <p:cBhvr>
                                        <p:cTn id="29" dur="2000"/>
                                        <p:tgtEl>
                                          <p:spTgt spid="284692"/>
                                        </p:tgtEl>
                                      </p:cBhvr>
                                    </p:animEffect>
                                  </p:childTnLst>
                                </p:cTn>
                              </p:par>
                            </p:childTnLst>
                          </p:cTn>
                        </p:par>
                        <p:par>
                          <p:cTn id="30" fill="hold">
                            <p:stCondLst>
                              <p:cond delay="12000"/>
                            </p:stCondLst>
                            <p:childTnLst>
                              <p:par>
                                <p:cTn id="31" presetID="23" presetClass="entr" presetSubtype="16" fill="hold" nodeType="afterEffect">
                                  <p:stCondLst>
                                    <p:cond delay="0"/>
                                  </p:stCondLst>
                                  <p:childTnLst>
                                    <p:set>
                                      <p:cBhvr>
                                        <p:cTn id="32" dur="1" fill="hold">
                                          <p:stCondLst>
                                            <p:cond delay="0"/>
                                          </p:stCondLst>
                                        </p:cTn>
                                        <p:tgtEl>
                                          <p:spTgt spid="284694"/>
                                        </p:tgtEl>
                                        <p:attrNameLst>
                                          <p:attrName>style.visibility</p:attrName>
                                        </p:attrNameLst>
                                      </p:cBhvr>
                                      <p:to>
                                        <p:strVal val="visible"/>
                                      </p:to>
                                    </p:set>
                                    <p:anim calcmode="lin" valueType="num">
                                      <p:cBhvr>
                                        <p:cTn id="33" dur="2000" fill="hold"/>
                                        <p:tgtEl>
                                          <p:spTgt spid="284694"/>
                                        </p:tgtEl>
                                        <p:attrNameLst>
                                          <p:attrName>ppt_w</p:attrName>
                                        </p:attrNameLst>
                                      </p:cBhvr>
                                      <p:tavLst>
                                        <p:tav tm="0">
                                          <p:val>
                                            <p:fltVal val="0"/>
                                          </p:val>
                                        </p:tav>
                                        <p:tav tm="100000">
                                          <p:val>
                                            <p:strVal val="#ppt_w"/>
                                          </p:val>
                                        </p:tav>
                                      </p:tavLst>
                                    </p:anim>
                                    <p:anim calcmode="lin" valueType="num">
                                      <p:cBhvr>
                                        <p:cTn id="34" dur="2000" fill="hold"/>
                                        <p:tgtEl>
                                          <p:spTgt spid="284694"/>
                                        </p:tgtEl>
                                        <p:attrNameLst>
                                          <p:attrName>ppt_h</p:attrName>
                                        </p:attrNameLst>
                                      </p:cBhvr>
                                      <p:tavLst>
                                        <p:tav tm="0">
                                          <p:val>
                                            <p:fltVal val="0"/>
                                          </p:val>
                                        </p:tav>
                                        <p:tav tm="100000">
                                          <p:val>
                                            <p:strVal val="#ppt_h"/>
                                          </p:val>
                                        </p:tav>
                                      </p:tavLst>
                                    </p:anim>
                                  </p:childTnLst>
                                </p:cTn>
                              </p:par>
                            </p:childTnLst>
                          </p:cTn>
                        </p:par>
                        <p:par>
                          <p:cTn id="35" fill="hold">
                            <p:stCondLst>
                              <p:cond delay="14000"/>
                            </p:stCondLst>
                            <p:childTnLst>
                              <p:par>
                                <p:cTn id="36" presetID="22" presetClass="entr" presetSubtype="1" fill="hold" grpId="0" nodeType="afterEffect">
                                  <p:stCondLst>
                                    <p:cond delay="0"/>
                                  </p:stCondLst>
                                  <p:childTnLst>
                                    <p:set>
                                      <p:cBhvr>
                                        <p:cTn id="37" dur="1" fill="hold">
                                          <p:stCondLst>
                                            <p:cond delay="0"/>
                                          </p:stCondLst>
                                        </p:cTn>
                                        <p:tgtEl>
                                          <p:spTgt spid="284706"/>
                                        </p:tgtEl>
                                        <p:attrNameLst>
                                          <p:attrName>style.visibility</p:attrName>
                                        </p:attrNameLst>
                                      </p:cBhvr>
                                      <p:to>
                                        <p:strVal val="visible"/>
                                      </p:to>
                                    </p:set>
                                    <p:animEffect transition="in" filter="wipe(up)">
                                      <p:cBhvr>
                                        <p:cTn id="38" dur="2000"/>
                                        <p:tgtEl>
                                          <p:spTgt spid="284706"/>
                                        </p:tgtEl>
                                      </p:cBhvr>
                                    </p:animEffect>
                                  </p:childTnLst>
                                </p:cTn>
                              </p:par>
                            </p:childTnLst>
                          </p:cTn>
                        </p:par>
                        <p:par>
                          <p:cTn id="39" fill="hold">
                            <p:stCondLst>
                              <p:cond delay="16000"/>
                            </p:stCondLst>
                            <p:childTnLst>
                              <p:par>
                                <p:cTn id="40" presetID="23" presetClass="entr" presetSubtype="16" fill="hold" grpId="0" nodeType="afterEffect">
                                  <p:stCondLst>
                                    <p:cond delay="0"/>
                                  </p:stCondLst>
                                  <p:childTnLst>
                                    <p:set>
                                      <p:cBhvr>
                                        <p:cTn id="41" dur="1" fill="hold">
                                          <p:stCondLst>
                                            <p:cond delay="0"/>
                                          </p:stCondLst>
                                        </p:cTn>
                                        <p:tgtEl>
                                          <p:spTgt spid="284707"/>
                                        </p:tgtEl>
                                        <p:attrNameLst>
                                          <p:attrName>style.visibility</p:attrName>
                                        </p:attrNameLst>
                                      </p:cBhvr>
                                      <p:to>
                                        <p:strVal val="visible"/>
                                      </p:to>
                                    </p:set>
                                    <p:anim calcmode="lin" valueType="num">
                                      <p:cBhvr>
                                        <p:cTn id="42" dur="2000" fill="hold"/>
                                        <p:tgtEl>
                                          <p:spTgt spid="284707"/>
                                        </p:tgtEl>
                                        <p:attrNameLst>
                                          <p:attrName>ppt_w</p:attrName>
                                        </p:attrNameLst>
                                      </p:cBhvr>
                                      <p:tavLst>
                                        <p:tav tm="0">
                                          <p:val>
                                            <p:fltVal val="0"/>
                                          </p:val>
                                        </p:tav>
                                        <p:tav tm="100000">
                                          <p:val>
                                            <p:strVal val="#ppt_w"/>
                                          </p:val>
                                        </p:tav>
                                      </p:tavLst>
                                    </p:anim>
                                    <p:anim calcmode="lin" valueType="num">
                                      <p:cBhvr>
                                        <p:cTn id="43" dur="2000" fill="hold"/>
                                        <p:tgtEl>
                                          <p:spTgt spid="284707"/>
                                        </p:tgtEl>
                                        <p:attrNameLst>
                                          <p:attrName>ppt_h</p:attrName>
                                        </p:attrNameLst>
                                      </p:cBhvr>
                                      <p:tavLst>
                                        <p:tav tm="0">
                                          <p:val>
                                            <p:fltVal val="0"/>
                                          </p:val>
                                        </p:tav>
                                        <p:tav tm="100000">
                                          <p:val>
                                            <p:strVal val="#ppt_h"/>
                                          </p:val>
                                        </p:tav>
                                      </p:tavLst>
                                    </p:anim>
                                  </p:childTnLst>
                                </p:cTn>
                              </p:par>
                            </p:childTnLst>
                          </p:cTn>
                        </p:par>
                        <p:par>
                          <p:cTn id="44" fill="hold">
                            <p:stCondLst>
                              <p:cond delay="18000"/>
                            </p:stCondLst>
                            <p:childTnLst>
                              <p:par>
                                <p:cTn id="45" presetID="23" presetClass="entr" presetSubtype="16" fill="hold" nodeType="afterEffect">
                                  <p:stCondLst>
                                    <p:cond delay="0"/>
                                  </p:stCondLst>
                                  <p:childTnLst>
                                    <p:set>
                                      <p:cBhvr>
                                        <p:cTn id="46" dur="1" fill="hold">
                                          <p:stCondLst>
                                            <p:cond delay="0"/>
                                          </p:stCondLst>
                                        </p:cTn>
                                        <p:tgtEl>
                                          <p:spTgt spid="284714"/>
                                        </p:tgtEl>
                                        <p:attrNameLst>
                                          <p:attrName>style.visibility</p:attrName>
                                        </p:attrNameLst>
                                      </p:cBhvr>
                                      <p:to>
                                        <p:strVal val="visible"/>
                                      </p:to>
                                    </p:set>
                                    <p:anim calcmode="lin" valueType="num">
                                      <p:cBhvr>
                                        <p:cTn id="47" dur="2000" fill="hold"/>
                                        <p:tgtEl>
                                          <p:spTgt spid="284714"/>
                                        </p:tgtEl>
                                        <p:attrNameLst>
                                          <p:attrName>ppt_w</p:attrName>
                                        </p:attrNameLst>
                                      </p:cBhvr>
                                      <p:tavLst>
                                        <p:tav tm="0">
                                          <p:val>
                                            <p:fltVal val="0"/>
                                          </p:val>
                                        </p:tav>
                                        <p:tav tm="100000">
                                          <p:val>
                                            <p:strVal val="#ppt_w"/>
                                          </p:val>
                                        </p:tav>
                                      </p:tavLst>
                                    </p:anim>
                                    <p:anim calcmode="lin" valueType="num">
                                      <p:cBhvr>
                                        <p:cTn id="48" dur="2000" fill="hold"/>
                                        <p:tgtEl>
                                          <p:spTgt spid="284714"/>
                                        </p:tgtEl>
                                        <p:attrNameLst>
                                          <p:attrName>ppt_h</p:attrName>
                                        </p:attrNameLst>
                                      </p:cBhvr>
                                      <p:tavLst>
                                        <p:tav tm="0">
                                          <p:val>
                                            <p:fltVal val="0"/>
                                          </p:val>
                                        </p:tav>
                                        <p:tav tm="100000">
                                          <p:val>
                                            <p:strVal val="#ppt_h"/>
                                          </p:val>
                                        </p:tav>
                                      </p:tavLst>
                                    </p:anim>
                                  </p:childTnLst>
                                </p:cTn>
                              </p:par>
                            </p:childTnLst>
                          </p:cTn>
                        </p:par>
                        <p:par>
                          <p:cTn id="49" fill="hold">
                            <p:stCondLst>
                              <p:cond delay="20000"/>
                            </p:stCondLst>
                            <p:childTnLst>
                              <p:par>
                                <p:cTn id="50" presetID="12" presetClass="entr" presetSubtype="8" fill="hold" nodeType="afterEffect">
                                  <p:stCondLst>
                                    <p:cond delay="0"/>
                                  </p:stCondLst>
                                  <p:childTnLst>
                                    <p:set>
                                      <p:cBhvr>
                                        <p:cTn id="51" dur="1" fill="hold">
                                          <p:stCondLst>
                                            <p:cond delay="0"/>
                                          </p:stCondLst>
                                        </p:cTn>
                                        <p:tgtEl>
                                          <p:spTgt spid="284708">
                                            <p:txEl>
                                              <p:pRg st="0" end="0"/>
                                            </p:txEl>
                                          </p:spTgt>
                                        </p:tgtEl>
                                        <p:attrNameLst>
                                          <p:attrName>style.visibility</p:attrName>
                                        </p:attrNameLst>
                                      </p:cBhvr>
                                      <p:to>
                                        <p:strVal val="visible"/>
                                      </p:to>
                                    </p:set>
                                    <p:animEffect transition="in" filter="slide(fromLeft)">
                                      <p:cBhvr>
                                        <p:cTn id="52" dur="2000"/>
                                        <p:tgtEl>
                                          <p:spTgt spid="284708">
                                            <p:txEl>
                                              <p:pRg st="0" end="0"/>
                                            </p:txEl>
                                          </p:spTgt>
                                        </p:tgtEl>
                                      </p:cBhvr>
                                    </p:animEffect>
                                  </p:childTnLst>
                                </p:cTn>
                              </p:par>
                            </p:childTnLst>
                          </p:cTn>
                        </p:par>
                        <p:par>
                          <p:cTn id="53" fill="hold">
                            <p:stCondLst>
                              <p:cond delay="22000"/>
                            </p:stCondLst>
                            <p:childTnLst>
                              <p:par>
                                <p:cTn id="54" presetID="12" presetClass="entr" presetSubtype="4" fill="hold" nodeType="afterEffect">
                                  <p:stCondLst>
                                    <p:cond delay="0"/>
                                  </p:stCondLst>
                                  <p:childTnLst>
                                    <p:set>
                                      <p:cBhvr>
                                        <p:cTn id="55" dur="1" fill="hold">
                                          <p:stCondLst>
                                            <p:cond delay="0"/>
                                          </p:stCondLst>
                                        </p:cTn>
                                        <p:tgtEl>
                                          <p:spTgt spid="284708">
                                            <p:txEl>
                                              <p:pRg st="1" end="1"/>
                                            </p:txEl>
                                          </p:spTgt>
                                        </p:tgtEl>
                                        <p:attrNameLst>
                                          <p:attrName>style.visibility</p:attrName>
                                        </p:attrNameLst>
                                      </p:cBhvr>
                                      <p:to>
                                        <p:strVal val="visible"/>
                                      </p:to>
                                    </p:set>
                                    <p:animEffect transition="in" filter="slide(fromBottom)">
                                      <p:cBhvr>
                                        <p:cTn id="56" dur="2000"/>
                                        <p:tgtEl>
                                          <p:spTgt spid="284708">
                                            <p:txEl>
                                              <p:pRg st="1" end="1"/>
                                            </p:txEl>
                                          </p:spTgt>
                                        </p:tgtEl>
                                      </p:cBhvr>
                                    </p:animEffect>
                                  </p:childTnLst>
                                </p:cTn>
                              </p:par>
                            </p:childTnLst>
                          </p:cTn>
                        </p:par>
                        <p:par>
                          <p:cTn id="57" fill="hold">
                            <p:stCondLst>
                              <p:cond delay="24000"/>
                            </p:stCondLst>
                            <p:childTnLst>
                              <p:par>
                                <p:cTn id="58" presetID="12" presetClass="entr" presetSubtype="4" fill="hold" nodeType="afterEffect">
                                  <p:stCondLst>
                                    <p:cond delay="0"/>
                                  </p:stCondLst>
                                  <p:childTnLst>
                                    <p:set>
                                      <p:cBhvr>
                                        <p:cTn id="59" dur="1" fill="hold">
                                          <p:stCondLst>
                                            <p:cond delay="0"/>
                                          </p:stCondLst>
                                        </p:cTn>
                                        <p:tgtEl>
                                          <p:spTgt spid="284708">
                                            <p:txEl>
                                              <p:pRg st="2" end="2"/>
                                            </p:txEl>
                                          </p:spTgt>
                                        </p:tgtEl>
                                        <p:attrNameLst>
                                          <p:attrName>style.visibility</p:attrName>
                                        </p:attrNameLst>
                                      </p:cBhvr>
                                      <p:to>
                                        <p:strVal val="visible"/>
                                      </p:to>
                                    </p:set>
                                    <p:animEffect transition="in" filter="slide(fromBottom)">
                                      <p:cBhvr>
                                        <p:cTn id="60" dur="2000"/>
                                        <p:tgtEl>
                                          <p:spTgt spid="284708">
                                            <p:txEl>
                                              <p:pRg st="2" end="2"/>
                                            </p:txEl>
                                          </p:spTgt>
                                        </p:tgtEl>
                                      </p:cBhvr>
                                    </p:animEffect>
                                  </p:childTnLst>
                                </p:cTn>
                              </p:par>
                            </p:childTnLst>
                          </p:cTn>
                        </p:par>
                        <p:par>
                          <p:cTn id="61" fill="hold">
                            <p:stCondLst>
                              <p:cond delay="26000"/>
                            </p:stCondLst>
                            <p:childTnLst>
                              <p:par>
                                <p:cTn id="62" presetID="12" presetClass="entr" presetSubtype="4" fill="hold" nodeType="afterEffect">
                                  <p:stCondLst>
                                    <p:cond delay="0"/>
                                  </p:stCondLst>
                                  <p:childTnLst>
                                    <p:set>
                                      <p:cBhvr>
                                        <p:cTn id="63" dur="1" fill="hold">
                                          <p:stCondLst>
                                            <p:cond delay="0"/>
                                          </p:stCondLst>
                                        </p:cTn>
                                        <p:tgtEl>
                                          <p:spTgt spid="284708">
                                            <p:txEl>
                                              <p:pRg st="3" end="3"/>
                                            </p:txEl>
                                          </p:spTgt>
                                        </p:tgtEl>
                                        <p:attrNameLst>
                                          <p:attrName>style.visibility</p:attrName>
                                        </p:attrNameLst>
                                      </p:cBhvr>
                                      <p:to>
                                        <p:strVal val="visible"/>
                                      </p:to>
                                    </p:set>
                                    <p:animEffect transition="in" filter="slide(fromBottom)">
                                      <p:cBhvr>
                                        <p:cTn id="64" dur="2000"/>
                                        <p:tgtEl>
                                          <p:spTgt spid="284708">
                                            <p:txEl>
                                              <p:pRg st="3" end="3"/>
                                            </p:txEl>
                                          </p:spTgt>
                                        </p:tgtEl>
                                      </p:cBhvr>
                                    </p:animEffect>
                                  </p:childTnLst>
                                </p:cTn>
                              </p:par>
                            </p:childTnLst>
                          </p:cTn>
                        </p:par>
                        <p:par>
                          <p:cTn id="65" fill="hold">
                            <p:stCondLst>
                              <p:cond delay="28000"/>
                            </p:stCondLst>
                            <p:childTnLst>
                              <p:par>
                                <p:cTn id="66" presetID="12" presetClass="entr" presetSubtype="4" fill="hold" nodeType="afterEffect">
                                  <p:stCondLst>
                                    <p:cond delay="0"/>
                                  </p:stCondLst>
                                  <p:childTnLst>
                                    <p:set>
                                      <p:cBhvr>
                                        <p:cTn id="67" dur="1" fill="hold">
                                          <p:stCondLst>
                                            <p:cond delay="0"/>
                                          </p:stCondLst>
                                        </p:cTn>
                                        <p:tgtEl>
                                          <p:spTgt spid="284708">
                                            <p:txEl>
                                              <p:pRg st="4" end="4"/>
                                            </p:txEl>
                                          </p:spTgt>
                                        </p:tgtEl>
                                        <p:attrNameLst>
                                          <p:attrName>style.visibility</p:attrName>
                                        </p:attrNameLst>
                                      </p:cBhvr>
                                      <p:to>
                                        <p:strVal val="visible"/>
                                      </p:to>
                                    </p:set>
                                    <p:animEffect transition="in" filter="slide(fromBottom)">
                                      <p:cBhvr>
                                        <p:cTn id="68" dur="2000"/>
                                        <p:tgtEl>
                                          <p:spTgt spid="284708">
                                            <p:txEl>
                                              <p:pRg st="4" end="4"/>
                                            </p:txEl>
                                          </p:spTgt>
                                        </p:tgtEl>
                                      </p:cBhvr>
                                    </p:animEffect>
                                  </p:childTnLst>
                                </p:cTn>
                              </p:par>
                            </p:childTnLst>
                          </p:cTn>
                        </p:par>
                        <p:par>
                          <p:cTn id="69" fill="hold">
                            <p:stCondLst>
                              <p:cond delay="30000"/>
                            </p:stCondLst>
                            <p:childTnLst>
                              <p:par>
                                <p:cTn id="70" presetID="9" presetClass="entr" presetSubtype="0" fill="hold" grpId="0" nodeType="afterEffect">
                                  <p:stCondLst>
                                    <p:cond delay="0"/>
                                  </p:stCondLst>
                                  <p:childTnLst>
                                    <p:set>
                                      <p:cBhvr>
                                        <p:cTn id="71" dur="1" fill="hold">
                                          <p:stCondLst>
                                            <p:cond delay="0"/>
                                          </p:stCondLst>
                                        </p:cTn>
                                        <p:tgtEl>
                                          <p:spTgt spid="284709"/>
                                        </p:tgtEl>
                                        <p:attrNameLst>
                                          <p:attrName>style.visibility</p:attrName>
                                        </p:attrNameLst>
                                      </p:cBhvr>
                                      <p:to>
                                        <p:strVal val="visible"/>
                                      </p:to>
                                    </p:set>
                                    <p:animEffect transition="in" filter="dissolve">
                                      <p:cBhvr>
                                        <p:cTn id="72" dur="500"/>
                                        <p:tgtEl>
                                          <p:spTgt spid="284709"/>
                                        </p:tgtEl>
                                      </p:cBhvr>
                                    </p:animEffect>
                                  </p:childTnLst>
                                </p:cTn>
                              </p:par>
                            </p:childTnLst>
                          </p:cTn>
                        </p:par>
                        <p:par>
                          <p:cTn id="73" fill="hold">
                            <p:stCondLst>
                              <p:cond delay="30500"/>
                            </p:stCondLst>
                            <p:childTnLst>
                              <p:par>
                                <p:cTn id="74" presetID="22" presetClass="entr" presetSubtype="8" fill="hold" grpId="0" nodeType="afterEffect">
                                  <p:stCondLst>
                                    <p:cond delay="0"/>
                                  </p:stCondLst>
                                  <p:childTnLst>
                                    <p:set>
                                      <p:cBhvr>
                                        <p:cTn id="75" dur="1" fill="hold">
                                          <p:stCondLst>
                                            <p:cond delay="0"/>
                                          </p:stCondLst>
                                        </p:cTn>
                                        <p:tgtEl>
                                          <p:spTgt spid="284710"/>
                                        </p:tgtEl>
                                        <p:attrNameLst>
                                          <p:attrName>style.visibility</p:attrName>
                                        </p:attrNameLst>
                                      </p:cBhvr>
                                      <p:to>
                                        <p:strVal val="visible"/>
                                      </p:to>
                                    </p:set>
                                    <p:animEffect transition="in" filter="wipe(left)">
                                      <p:cBhvr>
                                        <p:cTn id="76" dur="2000"/>
                                        <p:tgtEl>
                                          <p:spTgt spid="284710"/>
                                        </p:tgtEl>
                                      </p:cBhvr>
                                    </p:animEffect>
                                  </p:childTnLst>
                                </p:cTn>
                              </p:par>
                            </p:childTnLst>
                          </p:cTn>
                        </p:par>
                        <p:par>
                          <p:cTn id="77" fill="hold">
                            <p:stCondLst>
                              <p:cond delay="32500"/>
                            </p:stCondLst>
                            <p:childTnLst>
                              <p:par>
                                <p:cTn id="78" presetID="22" presetClass="entr" presetSubtype="8" fill="hold" grpId="0" nodeType="afterEffect">
                                  <p:stCondLst>
                                    <p:cond delay="0"/>
                                  </p:stCondLst>
                                  <p:childTnLst>
                                    <p:set>
                                      <p:cBhvr>
                                        <p:cTn id="79" dur="1" fill="hold">
                                          <p:stCondLst>
                                            <p:cond delay="0"/>
                                          </p:stCondLst>
                                        </p:cTn>
                                        <p:tgtEl>
                                          <p:spTgt spid="284711"/>
                                        </p:tgtEl>
                                        <p:attrNameLst>
                                          <p:attrName>style.visibility</p:attrName>
                                        </p:attrNameLst>
                                      </p:cBhvr>
                                      <p:to>
                                        <p:strVal val="visible"/>
                                      </p:to>
                                    </p:set>
                                    <p:animEffect transition="in" filter="wipe(left)">
                                      <p:cBhvr>
                                        <p:cTn id="80" dur="2000"/>
                                        <p:tgtEl>
                                          <p:spTgt spid="284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9" grpId="0"/>
      <p:bldP spid="284691" grpId="0"/>
      <p:bldP spid="284692" grpId="0"/>
      <p:bldP spid="284706" grpId="0" animBg="1"/>
      <p:bldP spid="284707" grpId="0" animBg="1"/>
      <p:bldP spid="284709" grpId="0" animBg="1"/>
      <p:bldP spid="284710" grpId="0"/>
      <p:bldP spid="284711" grpId="0"/>
      <p:bldP spid="284712" grpId="0"/>
      <p:bldP spid="2847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ChangeArrowheads="1"/>
          </p:cNvSpPr>
          <p:nvPr/>
        </p:nvSpPr>
        <p:spPr bwMode="auto">
          <a:xfrm>
            <a:off x="395288" y="2565400"/>
            <a:ext cx="8353425" cy="4032250"/>
          </a:xfrm>
          <a:prstGeom prst="rect">
            <a:avLst/>
          </a:prstGeom>
          <a:noFill/>
          <a:ln w="9525">
            <a:noFill/>
            <a:miter lim="800000"/>
            <a:headEnd/>
            <a:tailEnd/>
          </a:ln>
          <a:effectLst/>
        </p:spPr>
        <p:txBody>
          <a:bodyPr/>
          <a:lstStyle/>
          <a:p>
            <a:pPr marL="365125" indent="-365125" algn="just">
              <a:lnSpc>
                <a:spcPct val="150000"/>
              </a:lnSpc>
              <a:spcBef>
                <a:spcPct val="20000"/>
              </a:spcBef>
              <a:buClr>
                <a:schemeClr val="folHlink"/>
              </a:buClr>
              <a:buSzPct val="60000"/>
              <a:buFont typeface="Wingdings" pitchFamily="2" charset="2"/>
              <a:buNone/>
            </a:pPr>
            <a:r>
              <a:rPr lang="es-ES_tradnl" b="1">
                <a:solidFill>
                  <a:srgbClr val="CC0066"/>
                </a:solidFill>
                <a:effectLst>
                  <a:outerShdw blurRad="38100" dist="38100" dir="2700000" algn="tl">
                    <a:srgbClr val="000000"/>
                  </a:outerShdw>
                </a:effectLst>
                <a:cs typeface="Times New Roman" pitchFamily="18" charset="0"/>
              </a:rPr>
              <a:t>Teoría cinética de los gases. Modelo molecular</a:t>
            </a:r>
            <a:r>
              <a:rPr lang="es-ES_tradnl">
                <a:solidFill>
                  <a:srgbClr val="CC0066"/>
                </a:solidFill>
                <a:cs typeface="Times New Roman" pitchFamily="18" charset="0"/>
              </a:rPr>
              <a:t>:</a:t>
            </a:r>
          </a:p>
          <a:p>
            <a:pPr marL="365125" indent="-365125"/>
            <a:endParaRPr lang="es-ES_tradnl" sz="400">
              <a:solidFill>
                <a:srgbClr val="CC0066"/>
              </a:solidFill>
            </a:endParaRPr>
          </a:p>
          <a:p>
            <a:pPr marL="365125" indent="-365125" algn="just">
              <a:spcBef>
                <a:spcPct val="20000"/>
              </a:spcBef>
              <a:buClr>
                <a:srgbClr val="CC0066"/>
              </a:buClr>
              <a:buSzPct val="60000"/>
              <a:buFont typeface="Wingdings" pitchFamily="2" charset="2"/>
              <a:buChar char="n"/>
            </a:pPr>
            <a:r>
              <a:rPr lang="es-ES_tradnl" sz="1600">
                <a:solidFill>
                  <a:srgbClr val="333399"/>
                </a:solidFill>
                <a:cs typeface="Times New Roman" pitchFamily="18" charset="0"/>
              </a:rPr>
              <a:t>Los gases están constituidos por partículas (átomos o moléculas) separadas por espacios vacíos. Las partículas de un gas están en constante movimiento en línea recta, al azar en todas la direcciones.</a:t>
            </a:r>
          </a:p>
          <a:p>
            <a:pPr marL="365125" indent="-365125" algn="just">
              <a:spcBef>
                <a:spcPct val="20000"/>
              </a:spcBef>
              <a:buClr>
                <a:srgbClr val="CC0066"/>
              </a:buClr>
              <a:buSzPct val="60000"/>
              <a:buFont typeface="Wingdings" pitchFamily="2" charset="2"/>
              <a:buNone/>
            </a:pPr>
            <a:endParaRPr lang="es-ES_tradnl" sz="400">
              <a:solidFill>
                <a:srgbClr val="333399"/>
              </a:solidFill>
              <a:cs typeface="Times New Roman" pitchFamily="18" charset="0"/>
            </a:endParaRPr>
          </a:p>
          <a:p>
            <a:pPr marL="365125" indent="-365125" algn="just">
              <a:spcBef>
                <a:spcPct val="20000"/>
              </a:spcBef>
              <a:buClr>
                <a:srgbClr val="CC0066"/>
              </a:buClr>
              <a:buSzPct val="60000"/>
              <a:buFont typeface="Wingdings" pitchFamily="2" charset="2"/>
              <a:buChar char="n"/>
            </a:pPr>
            <a:r>
              <a:rPr lang="es-ES_tradnl" sz="1600">
                <a:solidFill>
                  <a:srgbClr val="333399"/>
                </a:solidFill>
                <a:cs typeface="Times New Roman" pitchFamily="18" charset="0"/>
              </a:rPr>
              <a:t>El volumen total de las partículas de un gas es muy pequeño (y puede despreciarse) en relación con el volumen del recipiente que contiene el gas.</a:t>
            </a:r>
          </a:p>
          <a:p>
            <a:pPr marL="365125" indent="-365125" algn="just">
              <a:spcBef>
                <a:spcPct val="20000"/>
              </a:spcBef>
              <a:buClr>
                <a:srgbClr val="CC0066"/>
              </a:buClr>
              <a:buSzPct val="60000"/>
              <a:buFont typeface="Wingdings" pitchFamily="2" charset="2"/>
              <a:buNone/>
            </a:pPr>
            <a:endParaRPr lang="es-ES_tradnl" sz="400">
              <a:solidFill>
                <a:srgbClr val="333399"/>
              </a:solidFill>
              <a:cs typeface="Times New Roman" pitchFamily="18" charset="0"/>
            </a:endParaRPr>
          </a:p>
          <a:p>
            <a:pPr marL="365125" indent="-365125" algn="just">
              <a:spcBef>
                <a:spcPct val="20000"/>
              </a:spcBef>
              <a:buClr>
                <a:srgbClr val="CC0066"/>
              </a:buClr>
              <a:buSzPct val="60000"/>
              <a:buFont typeface="Wingdings" pitchFamily="2" charset="2"/>
              <a:buChar char="n"/>
            </a:pPr>
            <a:r>
              <a:rPr lang="es-ES_tradnl" sz="1600">
                <a:solidFill>
                  <a:srgbClr val="333399"/>
                </a:solidFill>
              </a:rPr>
              <a:t>Las partículas de un gas chocan entre sí y con las paredes del recipiente que lo contiene. Es tos choque se suponen elásticos, es decir, las partículas no ganan ni pierden energía cinética en ellos. La presión del gas se produce por las colisiones de las partículas con las paredes del recipiente.</a:t>
            </a:r>
          </a:p>
          <a:p>
            <a:pPr marL="365125" indent="-365125" algn="just">
              <a:spcBef>
                <a:spcPct val="20000"/>
              </a:spcBef>
              <a:buClr>
                <a:srgbClr val="CC0066"/>
              </a:buClr>
              <a:buSzPct val="60000"/>
              <a:buFont typeface="Wingdings" pitchFamily="2" charset="2"/>
              <a:buNone/>
            </a:pPr>
            <a:endParaRPr lang="es-ES_tradnl" sz="400">
              <a:solidFill>
                <a:srgbClr val="333399"/>
              </a:solidFill>
            </a:endParaRPr>
          </a:p>
          <a:p>
            <a:pPr marL="365125" indent="-365125" algn="just">
              <a:spcBef>
                <a:spcPct val="20000"/>
              </a:spcBef>
              <a:buClr>
                <a:srgbClr val="CC0066"/>
              </a:buClr>
              <a:buSzPct val="60000"/>
              <a:buFont typeface="Wingdings" pitchFamily="2" charset="2"/>
              <a:buChar char="n"/>
            </a:pPr>
            <a:r>
              <a:rPr lang="es-ES" sz="1600">
                <a:solidFill>
                  <a:srgbClr val="333399"/>
                </a:solidFill>
                <a:cs typeface="Times New Roman" pitchFamily="18" charset="0"/>
              </a:rPr>
              <a:t>La energía cinética de las partículas aumenta con la temperatura del gas.</a:t>
            </a:r>
          </a:p>
          <a:p>
            <a:pPr marL="365125" indent="-365125" algn="just">
              <a:spcBef>
                <a:spcPct val="20000"/>
              </a:spcBef>
              <a:buClr>
                <a:srgbClr val="CC0066"/>
              </a:buClr>
              <a:buSzPct val="60000"/>
              <a:buFont typeface="Wingdings" pitchFamily="2" charset="2"/>
              <a:buNone/>
            </a:pPr>
            <a:endParaRPr lang="es-ES_tradnl" sz="400">
              <a:solidFill>
                <a:srgbClr val="333399"/>
              </a:solidFill>
              <a:cs typeface="Times New Roman" pitchFamily="18" charset="0"/>
            </a:endParaRPr>
          </a:p>
          <a:p>
            <a:pPr marL="365125" indent="-365125" algn="just">
              <a:spcBef>
                <a:spcPct val="20000"/>
              </a:spcBef>
              <a:buClr>
                <a:srgbClr val="CC0066"/>
              </a:buClr>
              <a:buSzPct val="60000"/>
              <a:buFont typeface="Wingdings" pitchFamily="2" charset="2"/>
              <a:buChar char="n"/>
            </a:pPr>
            <a:r>
              <a:rPr lang="es-ES_tradnl" sz="1600">
                <a:solidFill>
                  <a:srgbClr val="333399"/>
                </a:solidFill>
                <a:cs typeface="Times New Roman" pitchFamily="18" charset="0"/>
              </a:rPr>
              <a:t>Las fuerzas atractivas y repulsivas entre las partículas se pueden considerar despreciables.</a:t>
            </a:r>
            <a:r>
              <a:rPr lang="es-ES_tradnl">
                <a:solidFill>
                  <a:srgbClr val="333399"/>
                </a:solidFill>
                <a:cs typeface="Times New Roman" pitchFamily="18" charset="0"/>
              </a:rPr>
              <a:t>	</a:t>
            </a:r>
          </a:p>
        </p:txBody>
      </p:sp>
      <p:sp>
        <p:nvSpPr>
          <p:cNvPr id="224259" name="Text Box 3"/>
          <p:cNvSpPr txBox="1">
            <a:spLocks noChangeArrowheads="1"/>
          </p:cNvSpPr>
          <p:nvPr/>
        </p:nvSpPr>
        <p:spPr bwMode="auto">
          <a:xfrm>
            <a:off x="250825" y="476250"/>
            <a:ext cx="5041900" cy="519113"/>
          </a:xfrm>
          <a:prstGeom prst="rect">
            <a:avLst/>
          </a:prstGeom>
          <a:noFill/>
          <a:ln w="9525">
            <a:noFill/>
            <a:miter lim="800000"/>
            <a:headEnd/>
            <a:tailEnd/>
          </a:ln>
          <a:effectLst/>
        </p:spPr>
        <p:txBody>
          <a:bodyPr>
            <a:spAutoFit/>
          </a:bodyPr>
          <a:lstStyle/>
          <a:p>
            <a:pPr algn="r">
              <a:spcBef>
                <a:spcPct val="50000"/>
              </a:spcBef>
            </a:pPr>
            <a:r>
              <a:rPr lang="es-ES" sz="2800" b="1">
                <a:solidFill>
                  <a:srgbClr val="CC0066"/>
                </a:solidFill>
                <a:effectLst>
                  <a:outerShdw blurRad="38100" dist="38100" dir="2700000" algn="tl">
                    <a:srgbClr val="000000"/>
                  </a:outerShdw>
                </a:effectLst>
              </a:rPr>
              <a:t>Teoría cinética de los gases</a:t>
            </a:r>
          </a:p>
        </p:txBody>
      </p:sp>
      <p:sp>
        <p:nvSpPr>
          <p:cNvPr id="224260" name="Text Box 4"/>
          <p:cNvSpPr txBox="1">
            <a:spLocks noChangeArrowheads="1"/>
          </p:cNvSpPr>
          <p:nvPr/>
        </p:nvSpPr>
        <p:spPr bwMode="auto">
          <a:xfrm>
            <a:off x="1763713" y="981075"/>
            <a:ext cx="5478462" cy="1266825"/>
          </a:xfrm>
          <a:prstGeom prst="rect">
            <a:avLst/>
          </a:prstGeom>
          <a:noFill/>
          <a:ln w="9525">
            <a:noFill/>
            <a:miter lim="800000"/>
            <a:headEnd/>
            <a:tailEnd/>
          </a:ln>
          <a:effectLst/>
        </p:spPr>
        <p:txBody>
          <a:bodyPr>
            <a:spAutoFit/>
          </a:bodyPr>
          <a:lstStyle/>
          <a:p>
            <a:pPr algn="just">
              <a:lnSpc>
                <a:spcPct val="120000"/>
              </a:lnSpc>
              <a:spcBef>
                <a:spcPct val="50000"/>
              </a:spcBef>
            </a:pPr>
            <a:r>
              <a:rPr lang="es-ES" sz="1600">
                <a:solidFill>
                  <a:srgbClr val="333399"/>
                </a:solidFill>
              </a:rPr>
              <a:t>Entre 1850 y 1880 Maxwell, Clausius y Boltzmann desarrollaron esta teoría, basada en la idea de que todos los gases se comportan de forma similar en cuanto al movimiento de partículas se refiere.</a:t>
            </a:r>
          </a:p>
        </p:txBody>
      </p:sp>
      <p:pic>
        <p:nvPicPr>
          <p:cNvPr id="224261" name="Picture 5" descr="BOLTZMAN"/>
          <p:cNvPicPr>
            <a:picLocks noChangeAspect="1" noChangeArrowheads="1"/>
          </p:cNvPicPr>
          <p:nvPr/>
        </p:nvPicPr>
        <p:blipFill>
          <a:blip r:embed="rId3" cstate="print"/>
          <a:srcRect/>
          <a:stretch>
            <a:fillRect/>
          </a:stretch>
        </p:blipFill>
        <p:spPr bwMode="auto">
          <a:xfrm>
            <a:off x="422275" y="1044575"/>
            <a:ext cx="1149350" cy="1447800"/>
          </a:xfrm>
          <a:prstGeom prst="rect">
            <a:avLst/>
          </a:prstGeom>
          <a:noFill/>
          <a:ln w="9525">
            <a:solidFill>
              <a:schemeClr val="tx2"/>
            </a:solidFill>
            <a:miter lim="800000"/>
            <a:headEnd/>
            <a:tailEnd/>
          </a:ln>
          <a:effectLst>
            <a:outerShdw dist="71842" dir="18900000" algn="ctr" rotWithShape="0">
              <a:srgbClr val="777777">
                <a:alpha val="50000"/>
              </a:srgbClr>
            </a:outerShdw>
          </a:effectLst>
        </p:spPr>
      </p:pic>
      <p:pic>
        <p:nvPicPr>
          <p:cNvPr id="224262" name="Picture 6" descr="maxwell_small2"/>
          <p:cNvPicPr>
            <a:picLocks noChangeAspect="1" noChangeArrowheads="1"/>
          </p:cNvPicPr>
          <p:nvPr/>
        </p:nvPicPr>
        <p:blipFill>
          <a:blip r:embed="rId4" cstate="print"/>
          <a:srcRect/>
          <a:stretch>
            <a:fillRect/>
          </a:stretch>
        </p:blipFill>
        <p:spPr bwMode="auto">
          <a:xfrm>
            <a:off x="7518400" y="981075"/>
            <a:ext cx="1168400" cy="1524000"/>
          </a:xfrm>
          <a:prstGeom prst="rect">
            <a:avLst/>
          </a:prstGeom>
          <a:noFill/>
          <a:ln w="9525">
            <a:solidFill>
              <a:schemeClr val="tx2"/>
            </a:solidFill>
            <a:miter lim="800000"/>
            <a:headEnd/>
            <a:tailEnd/>
          </a:ln>
          <a:effectLst>
            <a:outerShdw dist="71842" dir="18900000" algn="ctr" rotWithShape="0">
              <a:srgbClr val="777777">
                <a:alpha val="50000"/>
              </a:srgbClr>
            </a:outerShdw>
          </a:effectLst>
        </p:spPr>
      </p:pic>
      <p:sp>
        <p:nvSpPr>
          <p:cNvPr id="224263" name="Text Box 7"/>
          <p:cNvSpPr txBox="1">
            <a:spLocks noChangeArrowheads="1"/>
          </p:cNvSpPr>
          <p:nvPr/>
        </p:nvSpPr>
        <p:spPr bwMode="auto">
          <a:xfrm>
            <a:off x="457200" y="2463800"/>
            <a:ext cx="1143000" cy="244475"/>
          </a:xfrm>
          <a:prstGeom prst="rect">
            <a:avLst/>
          </a:prstGeom>
          <a:noFill/>
          <a:ln w="9525">
            <a:noFill/>
            <a:miter lim="800000"/>
            <a:headEnd/>
            <a:tailEnd/>
          </a:ln>
          <a:effectLst/>
        </p:spPr>
        <p:txBody>
          <a:bodyPr>
            <a:spAutoFit/>
          </a:bodyPr>
          <a:lstStyle/>
          <a:p>
            <a:pPr algn="ctr">
              <a:spcBef>
                <a:spcPct val="50000"/>
              </a:spcBef>
            </a:pPr>
            <a:r>
              <a:rPr lang="es-ES" sz="1000" i="1"/>
              <a:t>Boltzmann</a:t>
            </a:r>
          </a:p>
        </p:txBody>
      </p:sp>
      <p:sp>
        <p:nvSpPr>
          <p:cNvPr id="224264" name="Text Box 8"/>
          <p:cNvSpPr txBox="1">
            <a:spLocks noChangeArrowheads="1"/>
          </p:cNvSpPr>
          <p:nvPr/>
        </p:nvSpPr>
        <p:spPr bwMode="auto">
          <a:xfrm>
            <a:off x="7524750" y="2492375"/>
            <a:ext cx="1143000" cy="244475"/>
          </a:xfrm>
          <a:prstGeom prst="rect">
            <a:avLst/>
          </a:prstGeom>
          <a:noFill/>
          <a:ln w="9525">
            <a:noFill/>
            <a:miter lim="800000"/>
            <a:headEnd/>
            <a:tailEnd/>
          </a:ln>
          <a:effectLst/>
        </p:spPr>
        <p:txBody>
          <a:bodyPr>
            <a:spAutoFit/>
          </a:bodyPr>
          <a:lstStyle/>
          <a:p>
            <a:pPr algn="ctr">
              <a:spcBef>
                <a:spcPct val="50000"/>
              </a:spcBef>
            </a:pPr>
            <a:r>
              <a:rPr lang="es-ES" sz="1000" i="1"/>
              <a:t>Clausius</a:t>
            </a:r>
          </a:p>
        </p:txBody>
      </p:sp>
      <p:sp>
        <p:nvSpPr>
          <p:cNvPr id="224266" name="AutoShape 10">
            <a:hlinkClick r:id="" action="ppaction://hlinkshowjump?jump=nextslide" highlightClick="1"/>
          </p:cNvPr>
          <p:cNvSpPr>
            <a:spLocks noChangeArrowheads="1"/>
          </p:cNvSpPr>
          <p:nvPr/>
        </p:nvSpPr>
        <p:spPr bwMode="auto">
          <a:xfrm>
            <a:off x="8604250" y="6381750"/>
            <a:ext cx="215900" cy="215900"/>
          </a:xfrm>
          <a:prstGeom prst="actionButtonForwardNext">
            <a:avLst/>
          </a:prstGeom>
          <a:solidFill>
            <a:srgbClr val="CCCCFF"/>
          </a:solidFill>
          <a:ln w="9525">
            <a:noFill/>
            <a:miter lim="800000"/>
            <a:headEnd/>
            <a:tailEnd/>
          </a:ln>
          <a:effectLst/>
        </p:spPr>
        <p:txBody>
          <a:bodyPr wrap="none" anchor="ctr"/>
          <a:lstStyle/>
          <a:p>
            <a:endParaRPr lang="es-ES_tradnl"/>
          </a:p>
        </p:txBody>
      </p:sp>
      <p:sp>
        <p:nvSpPr>
          <p:cNvPr id="224267" name="AutoShape 11">
            <a:hlinkClick r:id="" action="ppaction://hlinkshowjump?jump=previousslide" highlightClick="1"/>
          </p:cNvPr>
          <p:cNvSpPr>
            <a:spLocks noChangeArrowheads="1"/>
          </p:cNvSpPr>
          <p:nvPr/>
        </p:nvSpPr>
        <p:spPr bwMode="auto">
          <a:xfrm>
            <a:off x="8243888" y="6381750"/>
            <a:ext cx="215900" cy="215900"/>
          </a:xfrm>
          <a:prstGeom prst="actionButtonBackPrevious">
            <a:avLst/>
          </a:prstGeom>
          <a:solidFill>
            <a:srgbClr val="CCCCFF"/>
          </a:solidFill>
          <a:ln w="9525">
            <a:noFill/>
            <a:miter lim="800000"/>
            <a:headEnd/>
            <a:tailEnd/>
          </a:ln>
          <a:effectLst/>
        </p:spPr>
        <p:txBody>
          <a:bodyPr wrap="none" anchor="ctr"/>
          <a:lstStyle/>
          <a:p>
            <a:endParaRPr lang="es-ES_tradnl"/>
          </a:p>
        </p:txBody>
      </p:sp>
      <p:sp>
        <p:nvSpPr>
          <p:cNvPr id="224269" name="AutoShape 13">
            <a:hlinkClick r:id="rId5" action="ppaction://hlinkfile" highlightClick="1"/>
          </p:cNvPr>
          <p:cNvSpPr>
            <a:spLocks noChangeArrowheads="1"/>
          </p:cNvSpPr>
          <p:nvPr/>
        </p:nvSpPr>
        <p:spPr bwMode="auto">
          <a:xfrm>
            <a:off x="7667625" y="5734050"/>
            <a:ext cx="287338" cy="215900"/>
          </a:xfrm>
          <a:prstGeom prst="actionButtonMovie">
            <a:avLst/>
          </a:prstGeom>
          <a:solidFill>
            <a:srgbClr val="CCCCFF"/>
          </a:solidFill>
          <a:ln w="9525">
            <a:noFill/>
            <a:miter lim="800000"/>
            <a:headEnd/>
            <a:tailEnd/>
          </a:ln>
          <a:effectLst/>
        </p:spPr>
        <p:txBody>
          <a:bodyPr wrap="none" anchor="ctr"/>
          <a:lstStyle/>
          <a:p>
            <a:endParaRPr lang="es-ES_tradnl"/>
          </a:p>
        </p:txBody>
      </p:sp>
      <p:sp>
        <p:nvSpPr>
          <p:cNvPr id="224270" name="AutoShape 14">
            <a:hlinkClick r:id="rId6" action="ppaction://hlinkfile" highlightClick="1"/>
          </p:cNvPr>
          <p:cNvSpPr>
            <a:spLocks noChangeArrowheads="1"/>
          </p:cNvSpPr>
          <p:nvPr/>
        </p:nvSpPr>
        <p:spPr bwMode="auto">
          <a:xfrm>
            <a:off x="5580063" y="620713"/>
            <a:ext cx="287337" cy="215900"/>
          </a:xfrm>
          <a:prstGeom prst="actionButtonMovie">
            <a:avLst/>
          </a:prstGeom>
          <a:solidFill>
            <a:srgbClr val="9999FF"/>
          </a:solidFill>
          <a:ln w="9525">
            <a:noFill/>
            <a:miter lim="800000"/>
            <a:headEnd/>
            <a:tailEnd/>
          </a:ln>
          <a:effectLst/>
        </p:spPr>
        <p:txBody>
          <a:bodyPr wrap="none" anchor="ctr"/>
          <a:lstStyle/>
          <a:p>
            <a:endParaRPr lang="es-ES_tradnl"/>
          </a:p>
        </p:txBody>
      </p:sp>
    </p:spTree>
  </p:cSld>
  <p:clrMapOvr>
    <a:masterClrMapping/>
  </p:clrMapOvr>
  <p:transition spd="med" advClick="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24259"/>
                                        </p:tgtEl>
                                        <p:attrNameLst>
                                          <p:attrName>style.visibility</p:attrName>
                                        </p:attrNameLst>
                                      </p:cBhvr>
                                      <p:to>
                                        <p:strVal val="visible"/>
                                      </p:to>
                                    </p:set>
                                    <p:anim calcmode="lin" valueType="num">
                                      <p:cBhvr>
                                        <p:cTn id="7" dur="2000" fill="hold"/>
                                        <p:tgtEl>
                                          <p:spTgt spid="224259"/>
                                        </p:tgtEl>
                                        <p:attrNameLst>
                                          <p:attrName>ppt_w</p:attrName>
                                        </p:attrNameLst>
                                      </p:cBhvr>
                                      <p:tavLst>
                                        <p:tav tm="0">
                                          <p:val>
                                            <p:fltVal val="0"/>
                                          </p:val>
                                        </p:tav>
                                        <p:tav tm="100000">
                                          <p:val>
                                            <p:strVal val="#ppt_w"/>
                                          </p:val>
                                        </p:tav>
                                      </p:tavLst>
                                    </p:anim>
                                    <p:anim calcmode="lin" valueType="num">
                                      <p:cBhvr>
                                        <p:cTn id="8" dur="2000" fill="hold"/>
                                        <p:tgtEl>
                                          <p:spTgt spid="224259"/>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2" presetClass="entr" presetSubtype="1" fill="hold" grpId="0" nodeType="afterEffect">
                                  <p:stCondLst>
                                    <p:cond delay="0"/>
                                  </p:stCondLst>
                                  <p:childTnLst>
                                    <p:set>
                                      <p:cBhvr>
                                        <p:cTn id="11" dur="1" fill="hold">
                                          <p:stCondLst>
                                            <p:cond delay="0"/>
                                          </p:stCondLst>
                                        </p:cTn>
                                        <p:tgtEl>
                                          <p:spTgt spid="224260"/>
                                        </p:tgtEl>
                                        <p:attrNameLst>
                                          <p:attrName>style.visibility</p:attrName>
                                        </p:attrNameLst>
                                      </p:cBhvr>
                                      <p:to>
                                        <p:strVal val="visible"/>
                                      </p:to>
                                    </p:set>
                                    <p:animEffect transition="in" filter="wipe(up)">
                                      <p:cBhvr>
                                        <p:cTn id="12" dur="3000"/>
                                        <p:tgtEl>
                                          <p:spTgt spid="224260"/>
                                        </p:tgtEl>
                                      </p:cBhvr>
                                    </p:animEffect>
                                  </p:childTnLst>
                                </p:cTn>
                              </p:par>
                            </p:childTnLst>
                          </p:cTn>
                        </p:par>
                        <p:par>
                          <p:cTn id="13" fill="hold">
                            <p:stCondLst>
                              <p:cond delay="5000"/>
                            </p:stCondLst>
                            <p:childTnLst>
                              <p:par>
                                <p:cTn id="14" presetID="9" presetClass="entr" presetSubtype="0" fill="hold" nodeType="afterEffect">
                                  <p:stCondLst>
                                    <p:cond delay="0"/>
                                  </p:stCondLst>
                                  <p:childTnLst>
                                    <p:set>
                                      <p:cBhvr>
                                        <p:cTn id="15" dur="1" fill="hold">
                                          <p:stCondLst>
                                            <p:cond delay="0"/>
                                          </p:stCondLst>
                                        </p:cTn>
                                        <p:tgtEl>
                                          <p:spTgt spid="224261"/>
                                        </p:tgtEl>
                                        <p:attrNameLst>
                                          <p:attrName>style.visibility</p:attrName>
                                        </p:attrNameLst>
                                      </p:cBhvr>
                                      <p:to>
                                        <p:strVal val="visible"/>
                                      </p:to>
                                    </p:set>
                                    <p:animEffect transition="in" filter="dissolve">
                                      <p:cBhvr>
                                        <p:cTn id="16" dur="2000"/>
                                        <p:tgtEl>
                                          <p:spTgt spid="224261"/>
                                        </p:tgtEl>
                                      </p:cBhvr>
                                    </p:animEffect>
                                  </p:childTnLst>
                                </p:cTn>
                              </p:par>
                              <p:par>
                                <p:cTn id="17" presetID="9" presetClass="entr" presetSubtype="0" fill="hold" nodeType="withEffect">
                                  <p:stCondLst>
                                    <p:cond delay="0"/>
                                  </p:stCondLst>
                                  <p:childTnLst>
                                    <p:set>
                                      <p:cBhvr>
                                        <p:cTn id="18" dur="1" fill="hold">
                                          <p:stCondLst>
                                            <p:cond delay="0"/>
                                          </p:stCondLst>
                                        </p:cTn>
                                        <p:tgtEl>
                                          <p:spTgt spid="224262"/>
                                        </p:tgtEl>
                                        <p:attrNameLst>
                                          <p:attrName>style.visibility</p:attrName>
                                        </p:attrNameLst>
                                      </p:cBhvr>
                                      <p:to>
                                        <p:strVal val="visible"/>
                                      </p:to>
                                    </p:set>
                                    <p:animEffect transition="in" filter="dissolve">
                                      <p:cBhvr>
                                        <p:cTn id="19" dur="2000"/>
                                        <p:tgtEl>
                                          <p:spTgt spid="224262"/>
                                        </p:tgtEl>
                                      </p:cBhvr>
                                    </p:animEffect>
                                  </p:childTnLst>
                                </p:cTn>
                              </p:par>
                            </p:childTnLst>
                          </p:cTn>
                        </p:par>
                        <p:par>
                          <p:cTn id="20" fill="hold">
                            <p:stCondLst>
                              <p:cond delay="7000"/>
                            </p:stCondLst>
                            <p:childTnLst>
                              <p:par>
                                <p:cTn id="21" presetID="10" presetClass="entr" presetSubtype="0" fill="hold" nodeType="afterEffect">
                                  <p:stCondLst>
                                    <p:cond delay="0"/>
                                  </p:stCondLst>
                                  <p:childTnLst>
                                    <p:set>
                                      <p:cBhvr>
                                        <p:cTn id="22" dur="1" fill="hold">
                                          <p:stCondLst>
                                            <p:cond delay="0"/>
                                          </p:stCondLst>
                                        </p:cTn>
                                        <p:tgtEl>
                                          <p:spTgt spid="224263">
                                            <p:txEl>
                                              <p:pRg st="0" end="0"/>
                                            </p:txEl>
                                          </p:spTgt>
                                        </p:tgtEl>
                                        <p:attrNameLst>
                                          <p:attrName>style.visibility</p:attrName>
                                        </p:attrNameLst>
                                      </p:cBhvr>
                                      <p:to>
                                        <p:strVal val="visible"/>
                                      </p:to>
                                    </p:set>
                                    <p:animEffect transition="in" filter="fade">
                                      <p:cBhvr>
                                        <p:cTn id="23" dur="2000"/>
                                        <p:tgtEl>
                                          <p:spTgt spid="224263">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4264"/>
                                        </p:tgtEl>
                                        <p:attrNameLst>
                                          <p:attrName>style.visibility</p:attrName>
                                        </p:attrNameLst>
                                      </p:cBhvr>
                                      <p:to>
                                        <p:strVal val="visible"/>
                                      </p:to>
                                    </p:set>
                                    <p:animEffect transition="in" filter="fade">
                                      <p:cBhvr>
                                        <p:cTn id="26" dur="2000"/>
                                        <p:tgtEl>
                                          <p:spTgt spid="224264"/>
                                        </p:tgtEl>
                                      </p:cBhvr>
                                    </p:animEffect>
                                  </p:childTnLst>
                                </p:cTn>
                              </p:par>
                            </p:childTnLst>
                          </p:cTn>
                        </p:par>
                        <p:par>
                          <p:cTn id="27" fill="hold">
                            <p:stCondLst>
                              <p:cond delay="9000"/>
                            </p:stCondLst>
                            <p:childTnLst>
                              <p:par>
                                <p:cTn id="28" presetID="23" presetClass="entr" presetSubtype="16" fill="hold" grpId="0" nodeType="afterEffect">
                                  <p:stCondLst>
                                    <p:cond delay="0"/>
                                  </p:stCondLst>
                                  <p:childTnLst>
                                    <p:set>
                                      <p:cBhvr>
                                        <p:cTn id="29" dur="1" fill="hold">
                                          <p:stCondLst>
                                            <p:cond delay="0"/>
                                          </p:stCondLst>
                                        </p:cTn>
                                        <p:tgtEl>
                                          <p:spTgt spid="224258">
                                            <p:txEl>
                                              <p:pRg st="0" end="0"/>
                                            </p:txEl>
                                          </p:spTgt>
                                        </p:tgtEl>
                                        <p:attrNameLst>
                                          <p:attrName>style.visibility</p:attrName>
                                        </p:attrNameLst>
                                      </p:cBhvr>
                                      <p:to>
                                        <p:strVal val="visible"/>
                                      </p:to>
                                    </p:set>
                                    <p:anim calcmode="lin" valueType="num">
                                      <p:cBhvr>
                                        <p:cTn id="30" dur="2000" fill="hold"/>
                                        <p:tgtEl>
                                          <p:spTgt spid="224258">
                                            <p:txEl>
                                              <p:pRg st="0" end="0"/>
                                            </p:txEl>
                                          </p:spTgt>
                                        </p:tgtEl>
                                        <p:attrNameLst>
                                          <p:attrName>ppt_w</p:attrName>
                                        </p:attrNameLst>
                                      </p:cBhvr>
                                      <p:tavLst>
                                        <p:tav tm="0">
                                          <p:val>
                                            <p:fltVal val="0"/>
                                          </p:val>
                                        </p:tav>
                                        <p:tav tm="100000">
                                          <p:val>
                                            <p:strVal val="#ppt_w"/>
                                          </p:val>
                                        </p:tav>
                                      </p:tavLst>
                                    </p:anim>
                                    <p:anim calcmode="lin" valueType="num">
                                      <p:cBhvr>
                                        <p:cTn id="31" dur="2000" fill="hold"/>
                                        <p:tgtEl>
                                          <p:spTgt spid="224258">
                                            <p:txEl>
                                              <p:pRg st="0" end="0"/>
                                            </p:txEl>
                                          </p:spTgt>
                                        </p:tgtEl>
                                        <p:attrNameLst>
                                          <p:attrName>ppt_h</p:attrName>
                                        </p:attrNameLst>
                                      </p:cBhvr>
                                      <p:tavLst>
                                        <p:tav tm="0">
                                          <p:val>
                                            <p:fltVal val="0"/>
                                          </p:val>
                                        </p:tav>
                                        <p:tav tm="100000">
                                          <p:val>
                                            <p:strVal val="#ppt_h"/>
                                          </p:val>
                                        </p:tav>
                                      </p:tavLst>
                                    </p:anim>
                                  </p:childTnLst>
                                </p:cTn>
                              </p:par>
                            </p:childTnLst>
                          </p:cTn>
                        </p:par>
                        <p:par>
                          <p:cTn id="32" fill="hold">
                            <p:stCondLst>
                              <p:cond delay="11000"/>
                            </p:stCondLst>
                            <p:childTnLst>
                              <p:par>
                                <p:cTn id="33" presetID="22" presetClass="entr" presetSubtype="8" fill="hold" grpId="0" nodeType="afterEffect">
                                  <p:stCondLst>
                                    <p:cond delay="0"/>
                                  </p:stCondLst>
                                  <p:childTnLst>
                                    <p:set>
                                      <p:cBhvr>
                                        <p:cTn id="34" dur="1" fill="hold">
                                          <p:stCondLst>
                                            <p:cond delay="0"/>
                                          </p:stCondLst>
                                        </p:cTn>
                                        <p:tgtEl>
                                          <p:spTgt spid="224258">
                                            <p:txEl>
                                              <p:pRg st="2" end="2"/>
                                            </p:txEl>
                                          </p:spTgt>
                                        </p:tgtEl>
                                        <p:attrNameLst>
                                          <p:attrName>style.visibility</p:attrName>
                                        </p:attrNameLst>
                                      </p:cBhvr>
                                      <p:to>
                                        <p:strVal val="visible"/>
                                      </p:to>
                                    </p:set>
                                    <p:animEffect transition="in" filter="wipe(left)">
                                      <p:cBhvr>
                                        <p:cTn id="35" dur="5000"/>
                                        <p:tgtEl>
                                          <p:spTgt spid="224258">
                                            <p:txEl>
                                              <p:pRg st="2" end="2"/>
                                            </p:txEl>
                                          </p:spTgt>
                                        </p:tgtEl>
                                      </p:cBhvr>
                                    </p:animEffect>
                                  </p:childTnLst>
                                </p:cTn>
                              </p:par>
                            </p:childTnLst>
                          </p:cTn>
                        </p:par>
                        <p:par>
                          <p:cTn id="36" fill="hold">
                            <p:stCondLst>
                              <p:cond delay="16000"/>
                            </p:stCondLst>
                            <p:childTnLst>
                              <p:par>
                                <p:cTn id="37" presetID="22" presetClass="entr" presetSubtype="8" fill="hold" grpId="0" nodeType="afterEffect">
                                  <p:stCondLst>
                                    <p:cond delay="0"/>
                                  </p:stCondLst>
                                  <p:childTnLst>
                                    <p:set>
                                      <p:cBhvr>
                                        <p:cTn id="38" dur="1" fill="hold">
                                          <p:stCondLst>
                                            <p:cond delay="0"/>
                                          </p:stCondLst>
                                        </p:cTn>
                                        <p:tgtEl>
                                          <p:spTgt spid="224258">
                                            <p:txEl>
                                              <p:pRg st="4" end="4"/>
                                            </p:txEl>
                                          </p:spTgt>
                                        </p:tgtEl>
                                        <p:attrNameLst>
                                          <p:attrName>style.visibility</p:attrName>
                                        </p:attrNameLst>
                                      </p:cBhvr>
                                      <p:to>
                                        <p:strVal val="visible"/>
                                      </p:to>
                                    </p:set>
                                    <p:animEffect transition="in" filter="wipe(left)">
                                      <p:cBhvr>
                                        <p:cTn id="39" dur="5000"/>
                                        <p:tgtEl>
                                          <p:spTgt spid="224258">
                                            <p:txEl>
                                              <p:pRg st="4" end="4"/>
                                            </p:txEl>
                                          </p:spTgt>
                                        </p:tgtEl>
                                      </p:cBhvr>
                                    </p:animEffect>
                                  </p:childTnLst>
                                </p:cTn>
                              </p:par>
                            </p:childTnLst>
                          </p:cTn>
                        </p:par>
                        <p:par>
                          <p:cTn id="40" fill="hold">
                            <p:stCondLst>
                              <p:cond delay="21000"/>
                            </p:stCondLst>
                            <p:childTnLst>
                              <p:par>
                                <p:cTn id="41" presetID="22" presetClass="entr" presetSubtype="8" fill="hold" grpId="0" nodeType="afterEffect">
                                  <p:stCondLst>
                                    <p:cond delay="0"/>
                                  </p:stCondLst>
                                  <p:childTnLst>
                                    <p:set>
                                      <p:cBhvr>
                                        <p:cTn id="42" dur="1" fill="hold">
                                          <p:stCondLst>
                                            <p:cond delay="0"/>
                                          </p:stCondLst>
                                        </p:cTn>
                                        <p:tgtEl>
                                          <p:spTgt spid="224258">
                                            <p:txEl>
                                              <p:pRg st="6" end="6"/>
                                            </p:txEl>
                                          </p:spTgt>
                                        </p:tgtEl>
                                        <p:attrNameLst>
                                          <p:attrName>style.visibility</p:attrName>
                                        </p:attrNameLst>
                                      </p:cBhvr>
                                      <p:to>
                                        <p:strVal val="visible"/>
                                      </p:to>
                                    </p:set>
                                    <p:animEffect transition="in" filter="wipe(left)">
                                      <p:cBhvr>
                                        <p:cTn id="43" dur="5000"/>
                                        <p:tgtEl>
                                          <p:spTgt spid="224258">
                                            <p:txEl>
                                              <p:pRg st="6" end="6"/>
                                            </p:txEl>
                                          </p:spTgt>
                                        </p:tgtEl>
                                      </p:cBhvr>
                                    </p:animEffect>
                                  </p:childTnLst>
                                </p:cTn>
                              </p:par>
                            </p:childTnLst>
                          </p:cTn>
                        </p:par>
                        <p:par>
                          <p:cTn id="44" fill="hold">
                            <p:stCondLst>
                              <p:cond delay="26000"/>
                            </p:stCondLst>
                            <p:childTnLst>
                              <p:par>
                                <p:cTn id="45" presetID="22" presetClass="entr" presetSubtype="8" fill="hold" grpId="0" nodeType="afterEffect">
                                  <p:stCondLst>
                                    <p:cond delay="0"/>
                                  </p:stCondLst>
                                  <p:childTnLst>
                                    <p:set>
                                      <p:cBhvr>
                                        <p:cTn id="46" dur="1" fill="hold">
                                          <p:stCondLst>
                                            <p:cond delay="0"/>
                                          </p:stCondLst>
                                        </p:cTn>
                                        <p:tgtEl>
                                          <p:spTgt spid="224258">
                                            <p:txEl>
                                              <p:pRg st="8" end="8"/>
                                            </p:txEl>
                                          </p:spTgt>
                                        </p:tgtEl>
                                        <p:attrNameLst>
                                          <p:attrName>style.visibility</p:attrName>
                                        </p:attrNameLst>
                                      </p:cBhvr>
                                      <p:to>
                                        <p:strVal val="visible"/>
                                      </p:to>
                                    </p:set>
                                    <p:animEffect transition="in" filter="wipe(left)">
                                      <p:cBhvr>
                                        <p:cTn id="47" dur="5000"/>
                                        <p:tgtEl>
                                          <p:spTgt spid="224258">
                                            <p:txEl>
                                              <p:pRg st="8" end="8"/>
                                            </p:txEl>
                                          </p:spTgt>
                                        </p:tgtEl>
                                      </p:cBhvr>
                                    </p:animEffect>
                                  </p:childTnLst>
                                </p:cTn>
                              </p:par>
                            </p:childTnLst>
                          </p:cTn>
                        </p:par>
                        <p:par>
                          <p:cTn id="48" fill="hold">
                            <p:stCondLst>
                              <p:cond delay="31000"/>
                            </p:stCondLst>
                            <p:childTnLst>
                              <p:par>
                                <p:cTn id="49" presetID="22" presetClass="entr" presetSubtype="8" fill="hold" grpId="0" nodeType="afterEffect">
                                  <p:stCondLst>
                                    <p:cond delay="0"/>
                                  </p:stCondLst>
                                  <p:childTnLst>
                                    <p:set>
                                      <p:cBhvr>
                                        <p:cTn id="50" dur="1" fill="hold">
                                          <p:stCondLst>
                                            <p:cond delay="0"/>
                                          </p:stCondLst>
                                        </p:cTn>
                                        <p:tgtEl>
                                          <p:spTgt spid="224258">
                                            <p:txEl>
                                              <p:pRg st="10" end="10"/>
                                            </p:txEl>
                                          </p:spTgt>
                                        </p:tgtEl>
                                        <p:attrNameLst>
                                          <p:attrName>style.visibility</p:attrName>
                                        </p:attrNameLst>
                                      </p:cBhvr>
                                      <p:to>
                                        <p:strVal val="visible"/>
                                      </p:to>
                                    </p:set>
                                    <p:animEffect transition="in" filter="wipe(left)">
                                      <p:cBhvr>
                                        <p:cTn id="51" dur="5000"/>
                                        <p:tgtEl>
                                          <p:spTgt spid="224258">
                                            <p:txEl>
                                              <p:pRg st="10" end="10"/>
                                            </p:txEl>
                                          </p:spTgt>
                                        </p:tgtEl>
                                      </p:cBhvr>
                                    </p:animEffect>
                                  </p:childTnLst>
                                </p:cTn>
                              </p:par>
                            </p:childTnLst>
                          </p:cTn>
                        </p:par>
                        <p:par>
                          <p:cTn id="52" fill="hold">
                            <p:stCondLst>
                              <p:cond delay="36000"/>
                            </p:stCondLst>
                            <p:childTnLst>
                              <p:par>
                                <p:cTn id="53" presetID="19" presetClass="entr" presetSubtype="10" fill="hold" grpId="0" nodeType="afterEffect">
                                  <p:stCondLst>
                                    <p:cond delay="0"/>
                                  </p:stCondLst>
                                  <p:childTnLst>
                                    <p:set>
                                      <p:cBhvr>
                                        <p:cTn id="54" dur="1" fill="hold">
                                          <p:stCondLst>
                                            <p:cond delay="0"/>
                                          </p:stCondLst>
                                        </p:cTn>
                                        <p:tgtEl>
                                          <p:spTgt spid="224269"/>
                                        </p:tgtEl>
                                        <p:attrNameLst>
                                          <p:attrName>style.visibility</p:attrName>
                                        </p:attrNameLst>
                                      </p:cBhvr>
                                      <p:to>
                                        <p:strVal val="visible"/>
                                      </p:to>
                                    </p:set>
                                    <p:anim calcmode="lin" valueType="num">
                                      <p:cBhvr>
                                        <p:cTn id="55" dur="5000" fill="hold"/>
                                        <p:tgtEl>
                                          <p:spTgt spid="224269"/>
                                        </p:tgtEl>
                                        <p:attrNameLst>
                                          <p:attrName>ppt_w</p:attrName>
                                        </p:attrNameLst>
                                      </p:cBhvr>
                                      <p:tavLst>
                                        <p:tav tm="0" fmla="#ppt_w*sin(2.5*pi*$)">
                                          <p:val>
                                            <p:fltVal val="0"/>
                                          </p:val>
                                        </p:tav>
                                        <p:tav tm="100000">
                                          <p:val>
                                            <p:fltVal val="1"/>
                                          </p:val>
                                        </p:tav>
                                      </p:tavLst>
                                    </p:anim>
                                    <p:anim calcmode="lin" valueType="num">
                                      <p:cBhvr>
                                        <p:cTn id="56" dur="5000" fill="hold"/>
                                        <p:tgtEl>
                                          <p:spTgt spid="224269"/>
                                        </p:tgtEl>
                                        <p:attrNameLst>
                                          <p:attrName>ppt_h</p:attrName>
                                        </p:attrNameLst>
                                      </p:cBhvr>
                                      <p:tavLst>
                                        <p:tav tm="0">
                                          <p:val>
                                            <p:strVal val="#ppt_h"/>
                                          </p:val>
                                        </p:tav>
                                        <p:tav tm="100000">
                                          <p:val>
                                            <p:strVal val="#ppt_h"/>
                                          </p:val>
                                        </p:tav>
                                      </p:tavLst>
                                    </p:anim>
                                  </p:childTnLst>
                                </p:cTn>
                              </p:par>
                            </p:childTnLst>
                          </p:cTn>
                        </p:par>
                        <p:par>
                          <p:cTn id="57" fill="hold">
                            <p:stCondLst>
                              <p:cond delay="41000"/>
                            </p:stCondLst>
                            <p:childTnLst>
                              <p:par>
                                <p:cTn id="58" presetID="19" presetClass="entr" presetSubtype="10" fill="hold" grpId="0" nodeType="afterEffect">
                                  <p:stCondLst>
                                    <p:cond delay="0"/>
                                  </p:stCondLst>
                                  <p:childTnLst>
                                    <p:set>
                                      <p:cBhvr>
                                        <p:cTn id="59" dur="1" fill="hold">
                                          <p:stCondLst>
                                            <p:cond delay="0"/>
                                          </p:stCondLst>
                                        </p:cTn>
                                        <p:tgtEl>
                                          <p:spTgt spid="224270"/>
                                        </p:tgtEl>
                                        <p:attrNameLst>
                                          <p:attrName>style.visibility</p:attrName>
                                        </p:attrNameLst>
                                      </p:cBhvr>
                                      <p:to>
                                        <p:strVal val="visible"/>
                                      </p:to>
                                    </p:set>
                                    <p:anim calcmode="lin" valueType="num">
                                      <p:cBhvr>
                                        <p:cTn id="60" dur="5000" fill="hold"/>
                                        <p:tgtEl>
                                          <p:spTgt spid="224270"/>
                                        </p:tgtEl>
                                        <p:attrNameLst>
                                          <p:attrName>ppt_w</p:attrName>
                                        </p:attrNameLst>
                                      </p:cBhvr>
                                      <p:tavLst>
                                        <p:tav tm="0" fmla="#ppt_w*sin(2.5*pi*$)">
                                          <p:val>
                                            <p:fltVal val="0"/>
                                          </p:val>
                                        </p:tav>
                                        <p:tav tm="100000">
                                          <p:val>
                                            <p:fltVal val="1"/>
                                          </p:val>
                                        </p:tav>
                                      </p:tavLst>
                                    </p:anim>
                                    <p:anim calcmode="lin" valueType="num">
                                      <p:cBhvr>
                                        <p:cTn id="61" dur="5000" fill="hold"/>
                                        <p:tgtEl>
                                          <p:spTgt spid="2242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8" grpId="0" uiExpand="1" build="p" autoUpdateAnimBg="0"/>
      <p:bldP spid="224259" grpId="0"/>
      <p:bldP spid="224260" grpId="0"/>
      <p:bldP spid="224264" grpId="0"/>
      <p:bldP spid="224269" grpId="0" animBg="1"/>
      <p:bldP spid="22427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22" name="Object 2"/>
          <p:cNvGraphicFramePr>
            <a:graphicFrameLocks noChangeAspect="1"/>
          </p:cNvGraphicFramePr>
          <p:nvPr/>
        </p:nvGraphicFramePr>
        <p:xfrm>
          <a:off x="863600" y="1628775"/>
          <a:ext cx="7418388" cy="3095625"/>
        </p:xfrm>
        <a:graphic>
          <a:graphicData uri="http://schemas.openxmlformats.org/presentationml/2006/ole">
            <p:oleObj spid="_x0000_s235522" name="Imagen de mapa de bits" r:id="rId4" imgW="7419048" imgH="3095238" progId="Paint.Picture">
              <p:embed/>
            </p:oleObj>
          </a:graphicData>
        </a:graphic>
      </p:graphicFrame>
      <p:sp>
        <p:nvSpPr>
          <p:cNvPr id="235523" name="Text Box 3"/>
          <p:cNvSpPr txBox="1">
            <a:spLocks noChangeArrowheads="1"/>
          </p:cNvSpPr>
          <p:nvPr/>
        </p:nvSpPr>
        <p:spPr bwMode="auto">
          <a:xfrm>
            <a:off x="720725" y="620713"/>
            <a:ext cx="6659563" cy="457200"/>
          </a:xfrm>
          <a:prstGeom prst="rect">
            <a:avLst/>
          </a:prstGeom>
          <a:noFill/>
          <a:ln w="9525">
            <a:noFill/>
            <a:miter lim="800000"/>
            <a:headEnd/>
            <a:tailEnd/>
          </a:ln>
          <a:effectLst/>
        </p:spPr>
        <p:txBody>
          <a:bodyPr>
            <a:spAutoFit/>
          </a:bodyPr>
          <a:lstStyle/>
          <a:p>
            <a:pPr>
              <a:spcBef>
                <a:spcPct val="50000"/>
              </a:spcBef>
            </a:pPr>
            <a:r>
              <a:rPr lang="es-ES" sz="2400" b="1">
                <a:solidFill>
                  <a:srgbClr val="CC0066"/>
                </a:solidFill>
                <a:effectLst>
                  <a:outerShdw blurRad="38100" dist="38100" dir="2700000" algn="tl">
                    <a:srgbClr val="000000"/>
                  </a:outerShdw>
                </a:effectLst>
              </a:rPr>
              <a:t>Modelo Molecular para la Ley de Avogadro</a:t>
            </a:r>
          </a:p>
        </p:txBody>
      </p:sp>
      <p:sp>
        <p:nvSpPr>
          <p:cNvPr id="235524" name="Rectangle 4"/>
          <p:cNvSpPr>
            <a:spLocks noChangeArrowheads="1"/>
          </p:cNvSpPr>
          <p:nvPr/>
        </p:nvSpPr>
        <p:spPr bwMode="auto">
          <a:xfrm>
            <a:off x="3498850" y="1052513"/>
            <a:ext cx="2362200" cy="504825"/>
          </a:xfrm>
          <a:prstGeom prst="rect">
            <a:avLst/>
          </a:prstGeom>
          <a:noFill/>
          <a:ln w="9525">
            <a:noFill/>
            <a:miter lim="800000"/>
            <a:headEnd/>
            <a:tailEnd/>
          </a:ln>
          <a:effectLst/>
        </p:spPr>
        <p:txBody>
          <a:bodyPr wrap="none">
            <a:spAutoFit/>
          </a:bodyPr>
          <a:lstStyle/>
          <a:p>
            <a:pPr>
              <a:lnSpc>
                <a:spcPct val="150000"/>
              </a:lnSpc>
              <a:spcBef>
                <a:spcPct val="50000"/>
              </a:spcBef>
            </a:pPr>
            <a:r>
              <a:rPr lang="es-ES"/>
              <a:t>V = K n (a T y P ctes)</a:t>
            </a:r>
          </a:p>
        </p:txBody>
      </p:sp>
      <p:sp>
        <p:nvSpPr>
          <p:cNvPr id="235525" name="Text Box 5"/>
          <p:cNvSpPr txBox="1">
            <a:spLocks noChangeArrowheads="1"/>
          </p:cNvSpPr>
          <p:nvPr/>
        </p:nvSpPr>
        <p:spPr bwMode="auto">
          <a:xfrm>
            <a:off x="838200" y="4868863"/>
            <a:ext cx="7620000" cy="1412875"/>
          </a:xfrm>
          <a:prstGeom prst="rect">
            <a:avLst/>
          </a:prstGeom>
          <a:noFill/>
          <a:ln w="9525">
            <a:noFill/>
            <a:miter lim="800000"/>
            <a:headEnd/>
            <a:tailEnd/>
          </a:ln>
          <a:effectLst/>
        </p:spPr>
        <p:txBody>
          <a:bodyPr>
            <a:spAutoFit/>
          </a:bodyPr>
          <a:lstStyle/>
          <a:p>
            <a:pPr algn="just">
              <a:lnSpc>
                <a:spcPct val="120000"/>
              </a:lnSpc>
              <a:spcBef>
                <a:spcPct val="50000"/>
              </a:spcBef>
            </a:pPr>
            <a:r>
              <a:rPr lang="es-ES"/>
              <a:t>La adición de más partículas provoca un </a:t>
            </a:r>
            <a:r>
              <a:rPr lang="es-ES">
                <a:solidFill>
                  <a:srgbClr val="333399"/>
                </a:solidFill>
              </a:rPr>
              <a:t>aumento</a:t>
            </a:r>
            <a:r>
              <a:rPr lang="es-ES"/>
              <a:t> de los choques contra las paredes, lo que conduce a un aumento de presión, que desplaza el émbolo hasta que se iguala con la presión externa. El proceso global supone un aumento del volumen del gas.</a:t>
            </a:r>
          </a:p>
        </p:txBody>
      </p:sp>
      <p:sp>
        <p:nvSpPr>
          <p:cNvPr id="235526" name="Text Box 6"/>
          <p:cNvSpPr txBox="1">
            <a:spLocks noChangeArrowheads="1"/>
          </p:cNvSpPr>
          <p:nvPr/>
        </p:nvSpPr>
        <p:spPr bwMode="auto">
          <a:xfrm>
            <a:off x="5219700" y="115888"/>
            <a:ext cx="3816350" cy="396875"/>
          </a:xfrm>
          <a:prstGeom prst="rect">
            <a:avLst/>
          </a:prstGeom>
          <a:noFill/>
          <a:ln w="9525">
            <a:noFill/>
            <a:miter lim="800000"/>
            <a:headEnd/>
            <a:tailEnd/>
          </a:ln>
          <a:effectLst/>
        </p:spPr>
        <p:txBody>
          <a:bodyPr>
            <a:spAutoFit/>
          </a:bodyPr>
          <a:lstStyle/>
          <a:p>
            <a:pPr algn="r">
              <a:spcBef>
                <a:spcPct val="50000"/>
              </a:spcBef>
            </a:pPr>
            <a:r>
              <a:rPr lang="es-ES" sz="2000" b="1"/>
              <a:t>Teoría cinética de los gases</a:t>
            </a:r>
          </a:p>
        </p:txBody>
      </p:sp>
    </p:spTree>
  </p:cSld>
  <p:clrMapOvr>
    <a:masterClrMapping/>
  </p:clrMapOvr>
  <p:transition spd="med" advClick="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35526"/>
                                        </p:tgtEl>
                                        <p:attrNameLst>
                                          <p:attrName>style.visibility</p:attrName>
                                        </p:attrNameLst>
                                      </p:cBhvr>
                                      <p:to>
                                        <p:strVal val="visible"/>
                                      </p:to>
                                    </p:set>
                                    <p:anim calcmode="lin" valueType="num">
                                      <p:cBhvr>
                                        <p:cTn id="7" dur="2000" fill="hold"/>
                                        <p:tgtEl>
                                          <p:spTgt spid="235526"/>
                                        </p:tgtEl>
                                        <p:attrNameLst>
                                          <p:attrName>ppt_w</p:attrName>
                                        </p:attrNameLst>
                                      </p:cBhvr>
                                      <p:tavLst>
                                        <p:tav tm="0">
                                          <p:val>
                                            <p:fltVal val="0"/>
                                          </p:val>
                                        </p:tav>
                                        <p:tav tm="100000">
                                          <p:val>
                                            <p:strVal val="#ppt_w"/>
                                          </p:val>
                                        </p:tav>
                                      </p:tavLst>
                                    </p:anim>
                                    <p:anim calcmode="lin" valueType="num">
                                      <p:cBhvr>
                                        <p:cTn id="8" dur="2000" fill="hold"/>
                                        <p:tgtEl>
                                          <p:spTgt spid="235526"/>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fill="hold" grpId="0" nodeType="afterEffect">
                                  <p:stCondLst>
                                    <p:cond delay="0"/>
                                  </p:stCondLst>
                                  <p:childTnLst>
                                    <p:set>
                                      <p:cBhvr>
                                        <p:cTn id="11" dur="1" fill="hold">
                                          <p:stCondLst>
                                            <p:cond delay="0"/>
                                          </p:stCondLst>
                                        </p:cTn>
                                        <p:tgtEl>
                                          <p:spTgt spid="235523"/>
                                        </p:tgtEl>
                                        <p:attrNameLst>
                                          <p:attrName>style.visibility</p:attrName>
                                        </p:attrNameLst>
                                      </p:cBhvr>
                                      <p:to>
                                        <p:strVal val="visible"/>
                                      </p:to>
                                    </p:set>
                                    <p:anim calcmode="lin" valueType="num">
                                      <p:cBhvr>
                                        <p:cTn id="12" dur="2000" fill="hold"/>
                                        <p:tgtEl>
                                          <p:spTgt spid="235523"/>
                                        </p:tgtEl>
                                        <p:attrNameLst>
                                          <p:attrName>ppt_w</p:attrName>
                                        </p:attrNameLst>
                                      </p:cBhvr>
                                      <p:tavLst>
                                        <p:tav tm="0">
                                          <p:val>
                                            <p:fltVal val="0"/>
                                          </p:val>
                                        </p:tav>
                                        <p:tav tm="100000">
                                          <p:val>
                                            <p:strVal val="#ppt_w"/>
                                          </p:val>
                                        </p:tav>
                                      </p:tavLst>
                                    </p:anim>
                                    <p:anim calcmode="lin" valueType="num">
                                      <p:cBhvr>
                                        <p:cTn id="13" dur="2000" fill="hold"/>
                                        <p:tgtEl>
                                          <p:spTgt spid="235523"/>
                                        </p:tgtEl>
                                        <p:attrNameLst>
                                          <p:attrName>ppt_h</p:attrName>
                                        </p:attrNameLst>
                                      </p:cBhvr>
                                      <p:tavLst>
                                        <p:tav tm="0">
                                          <p:val>
                                            <p:fltVal val="0"/>
                                          </p:val>
                                        </p:tav>
                                        <p:tav tm="100000">
                                          <p:val>
                                            <p:strVal val="#ppt_h"/>
                                          </p:val>
                                        </p:tav>
                                      </p:tavLst>
                                    </p:anim>
                                  </p:childTnLst>
                                </p:cTn>
                              </p:par>
                            </p:childTnLst>
                          </p:cTn>
                        </p:par>
                        <p:par>
                          <p:cTn id="14" fill="hold">
                            <p:stCondLst>
                              <p:cond delay="4000"/>
                            </p:stCondLst>
                            <p:childTnLst>
                              <p:par>
                                <p:cTn id="15" presetID="23" presetClass="entr" presetSubtype="16" fill="hold" grpId="0" nodeType="afterEffect">
                                  <p:stCondLst>
                                    <p:cond delay="0"/>
                                  </p:stCondLst>
                                  <p:childTnLst>
                                    <p:set>
                                      <p:cBhvr>
                                        <p:cTn id="16" dur="1" fill="hold">
                                          <p:stCondLst>
                                            <p:cond delay="0"/>
                                          </p:stCondLst>
                                        </p:cTn>
                                        <p:tgtEl>
                                          <p:spTgt spid="235524"/>
                                        </p:tgtEl>
                                        <p:attrNameLst>
                                          <p:attrName>style.visibility</p:attrName>
                                        </p:attrNameLst>
                                      </p:cBhvr>
                                      <p:to>
                                        <p:strVal val="visible"/>
                                      </p:to>
                                    </p:set>
                                    <p:anim calcmode="lin" valueType="num">
                                      <p:cBhvr>
                                        <p:cTn id="17" dur="2000" fill="hold"/>
                                        <p:tgtEl>
                                          <p:spTgt spid="235524"/>
                                        </p:tgtEl>
                                        <p:attrNameLst>
                                          <p:attrName>ppt_w</p:attrName>
                                        </p:attrNameLst>
                                      </p:cBhvr>
                                      <p:tavLst>
                                        <p:tav tm="0">
                                          <p:val>
                                            <p:fltVal val="0"/>
                                          </p:val>
                                        </p:tav>
                                        <p:tav tm="100000">
                                          <p:val>
                                            <p:strVal val="#ppt_w"/>
                                          </p:val>
                                        </p:tav>
                                      </p:tavLst>
                                    </p:anim>
                                    <p:anim calcmode="lin" valueType="num">
                                      <p:cBhvr>
                                        <p:cTn id="18" dur="2000" fill="hold"/>
                                        <p:tgtEl>
                                          <p:spTgt spid="235524"/>
                                        </p:tgtEl>
                                        <p:attrNameLst>
                                          <p:attrName>ppt_h</p:attrName>
                                        </p:attrNameLst>
                                      </p:cBhvr>
                                      <p:tavLst>
                                        <p:tav tm="0">
                                          <p:val>
                                            <p:fltVal val="0"/>
                                          </p:val>
                                        </p:tav>
                                        <p:tav tm="100000">
                                          <p:val>
                                            <p:strVal val="#ppt_h"/>
                                          </p:val>
                                        </p:tav>
                                      </p:tavLst>
                                    </p:anim>
                                  </p:childTnLst>
                                </p:cTn>
                              </p:par>
                            </p:childTnLst>
                          </p:cTn>
                        </p:par>
                        <p:par>
                          <p:cTn id="19" fill="hold">
                            <p:stCondLst>
                              <p:cond delay="6000"/>
                            </p:stCondLst>
                            <p:childTnLst>
                              <p:par>
                                <p:cTn id="20" presetID="35" presetClass="entr" presetSubtype="0" fill="hold" nodeType="afterEffect">
                                  <p:stCondLst>
                                    <p:cond delay="0"/>
                                  </p:stCondLst>
                                  <p:childTnLst>
                                    <p:set>
                                      <p:cBhvr>
                                        <p:cTn id="21" dur="1" fill="hold">
                                          <p:stCondLst>
                                            <p:cond delay="0"/>
                                          </p:stCondLst>
                                        </p:cTn>
                                        <p:tgtEl>
                                          <p:spTgt spid="235522"/>
                                        </p:tgtEl>
                                        <p:attrNameLst>
                                          <p:attrName>style.visibility</p:attrName>
                                        </p:attrNameLst>
                                      </p:cBhvr>
                                      <p:to>
                                        <p:strVal val="visible"/>
                                      </p:to>
                                    </p:set>
                                    <p:animEffect transition="in" filter="fade">
                                      <p:cBhvr>
                                        <p:cTn id="22" dur="2000"/>
                                        <p:tgtEl>
                                          <p:spTgt spid="235522"/>
                                        </p:tgtEl>
                                      </p:cBhvr>
                                    </p:animEffect>
                                    <p:anim calcmode="lin" valueType="num">
                                      <p:cBhvr>
                                        <p:cTn id="23" dur="2000" fill="hold"/>
                                        <p:tgtEl>
                                          <p:spTgt spid="235522"/>
                                        </p:tgtEl>
                                        <p:attrNameLst>
                                          <p:attrName>style.rotation</p:attrName>
                                        </p:attrNameLst>
                                      </p:cBhvr>
                                      <p:tavLst>
                                        <p:tav tm="0">
                                          <p:val>
                                            <p:fltVal val="720"/>
                                          </p:val>
                                        </p:tav>
                                        <p:tav tm="100000">
                                          <p:val>
                                            <p:fltVal val="0"/>
                                          </p:val>
                                        </p:tav>
                                      </p:tavLst>
                                    </p:anim>
                                    <p:anim calcmode="lin" valueType="num">
                                      <p:cBhvr>
                                        <p:cTn id="24" dur="2000" fill="hold"/>
                                        <p:tgtEl>
                                          <p:spTgt spid="235522"/>
                                        </p:tgtEl>
                                        <p:attrNameLst>
                                          <p:attrName>ppt_h</p:attrName>
                                        </p:attrNameLst>
                                      </p:cBhvr>
                                      <p:tavLst>
                                        <p:tav tm="0">
                                          <p:val>
                                            <p:fltVal val="0"/>
                                          </p:val>
                                        </p:tav>
                                        <p:tav tm="100000">
                                          <p:val>
                                            <p:strVal val="#ppt_h"/>
                                          </p:val>
                                        </p:tav>
                                      </p:tavLst>
                                    </p:anim>
                                    <p:anim calcmode="lin" valueType="num">
                                      <p:cBhvr>
                                        <p:cTn id="25" dur="2000" fill="hold"/>
                                        <p:tgtEl>
                                          <p:spTgt spid="235522"/>
                                        </p:tgtEl>
                                        <p:attrNameLst>
                                          <p:attrName>ppt_w</p:attrName>
                                        </p:attrNameLst>
                                      </p:cBhvr>
                                      <p:tavLst>
                                        <p:tav tm="0">
                                          <p:val>
                                            <p:fltVal val="0"/>
                                          </p:val>
                                        </p:tav>
                                        <p:tav tm="100000">
                                          <p:val>
                                            <p:strVal val="#ppt_w"/>
                                          </p:val>
                                        </p:tav>
                                      </p:tavLst>
                                    </p:anim>
                                  </p:childTnLst>
                                </p:cTn>
                              </p:par>
                            </p:childTnLst>
                          </p:cTn>
                        </p:par>
                        <p:par>
                          <p:cTn id="26" fill="hold">
                            <p:stCondLst>
                              <p:cond delay="8000"/>
                            </p:stCondLst>
                            <p:childTnLst>
                              <p:par>
                                <p:cTn id="27" presetID="22" presetClass="entr" presetSubtype="8" fill="hold" grpId="0" nodeType="afterEffect">
                                  <p:stCondLst>
                                    <p:cond delay="1000"/>
                                  </p:stCondLst>
                                  <p:childTnLst>
                                    <p:set>
                                      <p:cBhvr>
                                        <p:cTn id="28" dur="1" fill="hold">
                                          <p:stCondLst>
                                            <p:cond delay="0"/>
                                          </p:stCondLst>
                                        </p:cTn>
                                        <p:tgtEl>
                                          <p:spTgt spid="235525"/>
                                        </p:tgtEl>
                                        <p:attrNameLst>
                                          <p:attrName>style.visibility</p:attrName>
                                        </p:attrNameLst>
                                      </p:cBhvr>
                                      <p:to>
                                        <p:strVal val="visible"/>
                                      </p:to>
                                    </p:set>
                                    <p:animEffect transition="in" filter="wipe(left)">
                                      <p:cBhvr>
                                        <p:cTn id="29" dur="3000"/>
                                        <p:tgtEl>
                                          <p:spTgt spid="235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p:bldP spid="235524" grpId="0"/>
      <p:bldP spid="235525" grpId="0"/>
      <p:bldP spid="2355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Text Box 4"/>
          <p:cNvSpPr txBox="1">
            <a:spLocks noChangeArrowheads="1"/>
          </p:cNvSpPr>
          <p:nvPr/>
        </p:nvSpPr>
        <p:spPr bwMode="auto">
          <a:xfrm>
            <a:off x="1979613" y="188913"/>
            <a:ext cx="5181600" cy="701675"/>
          </a:xfrm>
          <a:prstGeom prst="rect">
            <a:avLst/>
          </a:prstGeom>
          <a:noFill/>
          <a:ln w="9525">
            <a:noFill/>
            <a:miter lim="800000"/>
            <a:headEnd/>
            <a:tailEnd/>
          </a:ln>
          <a:effectLst/>
        </p:spPr>
        <p:txBody>
          <a:bodyPr>
            <a:spAutoFit/>
          </a:bodyPr>
          <a:lstStyle/>
          <a:p>
            <a:pPr algn="ctr">
              <a:spcBef>
                <a:spcPct val="50000"/>
              </a:spcBef>
            </a:pPr>
            <a:r>
              <a:rPr lang="es-ES" sz="4000" b="1">
                <a:solidFill>
                  <a:srgbClr val="CC0066"/>
                </a:solidFill>
                <a:effectLst>
                  <a:outerShdw blurRad="38100" dist="38100" dir="2700000" algn="tl">
                    <a:srgbClr val="000000"/>
                  </a:outerShdw>
                </a:effectLst>
              </a:rPr>
              <a:t>Leyes de los gases</a:t>
            </a:r>
          </a:p>
        </p:txBody>
      </p:sp>
      <p:sp>
        <p:nvSpPr>
          <p:cNvPr id="130053" name="Text Box 5">
            <a:hlinkClick r:id="rId3" action="ppaction://hlinksldjump"/>
          </p:cNvPr>
          <p:cNvSpPr txBox="1">
            <a:spLocks noChangeArrowheads="1"/>
          </p:cNvSpPr>
          <p:nvPr/>
        </p:nvSpPr>
        <p:spPr bwMode="auto">
          <a:xfrm>
            <a:off x="1114425" y="4724400"/>
            <a:ext cx="5834063" cy="284163"/>
          </a:xfrm>
          <a:prstGeom prst="rect">
            <a:avLst/>
          </a:prstGeom>
          <a:noFill/>
          <a:ln w="9525">
            <a:noFill/>
            <a:miter lim="800000"/>
            <a:headEnd/>
            <a:tailEnd/>
          </a:ln>
          <a:effectLst/>
        </p:spPr>
        <p:txBody>
          <a:bodyPr>
            <a:spAutoFit/>
          </a:bodyPr>
          <a:lstStyle/>
          <a:p>
            <a:pPr marL="182563" indent="-182563">
              <a:lnSpc>
                <a:spcPct val="70000"/>
              </a:lnSpc>
              <a:spcBef>
                <a:spcPct val="50000"/>
              </a:spcBef>
              <a:buFont typeface="Wingdings" pitchFamily="2" charset="2"/>
              <a:buChar char="§"/>
            </a:pPr>
            <a:r>
              <a:rPr lang="es-ES" b="1">
                <a:effectLst>
                  <a:outerShdw blurRad="38100" dist="38100" dir="2700000" algn="tl">
                    <a:srgbClr val="000000"/>
                  </a:outerShdw>
                </a:effectLst>
                <a:cs typeface="Times New Roman" pitchFamily="18" charset="0"/>
              </a:rPr>
              <a:t>Modelo molecular para la ley de Avogadro</a:t>
            </a:r>
          </a:p>
        </p:txBody>
      </p:sp>
      <p:pic>
        <p:nvPicPr>
          <p:cNvPr id="130054" name="Picture 6" descr="FG06_23-03UNC"/>
          <p:cNvPicPr>
            <a:picLocks noChangeAspect="1" noChangeArrowheads="1"/>
          </p:cNvPicPr>
          <p:nvPr/>
        </p:nvPicPr>
        <p:blipFill>
          <a:blip r:embed="rId4" cstate="print"/>
          <a:srcRect l="3081" t="1796" r="1971" b="52818"/>
          <a:stretch>
            <a:fillRect/>
          </a:stretch>
        </p:blipFill>
        <p:spPr bwMode="auto">
          <a:xfrm>
            <a:off x="4211638" y="1125538"/>
            <a:ext cx="2771775" cy="1728787"/>
          </a:xfrm>
          <a:prstGeom prst="rect">
            <a:avLst/>
          </a:prstGeom>
          <a:noFill/>
          <a:ln w="9525">
            <a:solidFill>
              <a:schemeClr val="folHlink"/>
            </a:solidFill>
            <a:miter lim="800000"/>
            <a:headEnd/>
            <a:tailEnd/>
          </a:ln>
          <a:effectLst>
            <a:outerShdw dist="89803" dir="18900000" algn="ctr" rotWithShape="0">
              <a:srgbClr val="5F5F5F">
                <a:alpha val="50000"/>
              </a:srgbClr>
            </a:outerShdw>
          </a:effectLst>
        </p:spPr>
      </p:pic>
      <p:sp>
        <p:nvSpPr>
          <p:cNvPr id="130056" name="Text Box 8">
            <a:hlinkClick r:id="rId5" action="ppaction://hlinksldjump"/>
          </p:cNvPr>
          <p:cNvSpPr txBox="1">
            <a:spLocks noChangeArrowheads="1"/>
          </p:cNvSpPr>
          <p:nvPr/>
        </p:nvSpPr>
        <p:spPr bwMode="auto">
          <a:xfrm>
            <a:off x="612775" y="5949950"/>
            <a:ext cx="7920038" cy="284163"/>
          </a:xfrm>
          <a:prstGeom prst="rect">
            <a:avLst/>
          </a:prstGeom>
          <a:noFill/>
          <a:ln w="9525">
            <a:noFill/>
            <a:miter lim="800000"/>
            <a:headEnd/>
            <a:tailEnd/>
          </a:ln>
          <a:effectLst/>
        </p:spPr>
        <p:txBody>
          <a:bodyPr>
            <a:spAutoFit/>
          </a:bodyPr>
          <a:lstStyle/>
          <a:p>
            <a:pPr>
              <a:lnSpc>
                <a:spcPct val="70000"/>
              </a:lnSpc>
              <a:spcBef>
                <a:spcPct val="50000"/>
              </a:spcBef>
              <a:buFont typeface="Webdings" pitchFamily="18" charset="2"/>
              <a:buChar char="4"/>
            </a:pPr>
            <a:r>
              <a:rPr lang="es-ES" b="1">
                <a:solidFill>
                  <a:srgbClr val="5F5F5F"/>
                </a:solidFill>
                <a:effectLst>
                  <a:outerShdw blurRad="38100" dist="38100" dir="2700000" algn="tl">
                    <a:srgbClr val="000000"/>
                  </a:outerShdw>
                </a:effectLst>
              </a:rPr>
              <a:t>Apéndice: Materiales premiados CNICE páginas Web “Leyes Gases”</a:t>
            </a:r>
            <a:r>
              <a:rPr lang="es-ES">
                <a:solidFill>
                  <a:srgbClr val="5F5F5F"/>
                </a:solidFill>
              </a:rPr>
              <a:t> </a:t>
            </a:r>
            <a:endParaRPr lang="es-ES_tradnl"/>
          </a:p>
        </p:txBody>
      </p:sp>
      <p:sp>
        <p:nvSpPr>
          <p:cNvPr id="130058" name="Text Box 10">
            <a:hlinkClick r:id="rId6" action="ppaction://hlinksldjump"/>
          </p:cNvPr>
          <p:cNvSpPr txBox="1">
            <a:spLocks noChangeArrowheads="1"/>
          </p:cNvSpPr>
          <p:nvPr/>
        </p:nvSpPr>
        <p:spPr bwMode="auto">
          <a:xfrm>
            <a:off x="611188" y="1039813"/>
            <a:ext cx="2520950" cy="304800"/>
          </a:xfrm>
          <a:prstGeom prst="rect">
            <a:avLst/>
          </a:prstGeom>
          <a:noFill/>
          <a:ln w="9525">
            <a:noFill/>
            <a:miter lim="800000"/>
            <a:headEnd/>
            <a:tailEnd/>
          </a:ln>
          <a:effectLst/>
        </p:spPr>
        <p:txBody>
          <a:bodyPr>
            <a:spAutoFit/>
          </a:bodyPr>
          <a:lstStyle/>
          <a:p>
            <a:pPr>
              <a:lnSpc>
                <a:spcPct val="70000"/>
              </a:lnSpc>
              <a:spcBef>
                <a:spcPct val="50000"/>
              </a:spcBef>
              <a:buFont typeface="Webdings" pitchFamily="18" charset="2"/>
              <a:buChar char="4"/>
            </a:pPr>
            <a:r>
              <a:rPr lang="es-ES" sz="2000" b="1">
                <a:solidFill>
                  <a:srgbClr val="CC0066"/>
                </a:solidFill>
                <a:effectLst>
                  <a:outerShdw blurRad="38100" dist="38100" dir="2700000" algn="tl">
                    <a:srgbClr val="000000"/>
                  </a:outerShdw>
                </a:effectLst>
              </a:rPr>
              <a:t>Estado gaseoso</a:t>
            </a:r>
            <a:endParaRPr lang="es-ES_tradnl">
              <a:solidFill>
                <a:srgbClr val="CC0066"/>
              </a:solidFill>
            </a:endParaRPr>
          </a:p>
        </p:txBody>
      </p:sp>
      <p:sp>
        <p:nvSpPr>
          <p:cNvPr id="130060" name="Text Box 12">
            <a:hlinkClick r:id="rId7" action="ppaction://hlinksldjump"/>
          </p:cNvPr>
          <p:cNvSpPr txBox="1">
            <a:spLocks noChangeArrowheads="1"/>
          </p:cNvSpPr>
          <p:nvPr/>
        </p:nvSpPr>
        <p:spPr bwMode="auto">
          <a:xfrm>
            <a:off x="611188" y="1543050"/>
            <a:ext cx="2736850" cy="304800"/>
          </a:xfrm>
          <a:prstGeom prst="rect">
            <a:avLst/>
          </a:prstGeom>
          <a:noFill/>
          <a:ln w="9525">
            <a:noFill/>
            <a:miter lim="800000"/>
            <a:headEnd/>
            <a:tailEnd/>
          </a:ln>
          <a:effectLst/>
        </p:spPr>
        <p:txBody>
          <a:bodyPr>
            <a:spAutoFit/>
          </a:bodyPr>
          <a:lstStyle/>
          <a:p>
            <a:pPr>
              <a:lnSpc>
                <a:spcPct val="70000"/>
              </a:lnSpc>
              <a:spcBef>
                <a:spcPct val="50000"/>
              </a:spcBef>
              <a:buFont typeface="Webdings" pitchFamily="18" charset="2"/>
              <a:buChar char="4"/>
            </a:pPr>
            <a:r>
              <a:rPr lang="es-ES" sz="2000" b="1">
                <a:solidFill>
                  <a:srgbClr val="CC0066"/>
                </a:solidFill>
                <a:effectLst>
                  <a:outerShdw blurRad="38100" dist="38100" dir="2700000" algn="tl">
                    <a:srgbClr val="000000"/>
                  </a:outerShdw>
                </a:effectLst>
              </a:rPr>
              <a:t>Medidas en gases</a:t>
            </a:r>
            <a:endParaRPr lang="es-ES_tradnl" sz="2000">
              <a:solidFill>
                <a:srgbClr val="CC0066"/>
              </a:solidFill>
            </a:endParaRPr>
          </a:p>
        </p:txBody>
      </p:sp>
      <p:sp>
        <p:nvSpPr>
          <p:cNvPr id="130062" name="Text Box 14">
            <a:hlinkClick r:id="rId8" action="ppaction://hlinksldjump"/>
          </p:cNvPr>
          <p:cNvSpPr txBox="1">
            <a:spLocks noChangeArrowheads="1"/>
          </p:cNvSpPr>
          <p:nvPr/>
        </p:nvSpPr>
        <p:spPr bwMode="auto">
          <a:xfrm>
            <a:off x="611188" y="2047875"/>
            <a:ext cx="2808287" cy="304800"/>
          </a:xfrm>
          <a:prstGeom prst="rect">
            <a:avLst/>
          </a:prstGeom>
          <a:noFill/>
          <a:ln w="9525">
            <a:noFill/>
            <a:miter lim="800000"/>
            <a:headEnd/>
            <a:tailEnd/>
          </a:ln>
          <a:effectLst/>
        </p:spPr>
        <p:txBody>
          <a:bodyPr>
            <a:spAutoFit/>
          </a:bodyPr>
          <a:lstStyle/>
          <a:p>
            <a:pPr>
              <a:lnSpc>
                <a:spcPct val="70000"/>
              </a:lnSpc>
              <a:spcBef>
                <a:spcPct val="50000"/>
              </a:spcBef>
              <a:buFont typeface="Webdings" pitchFamily="18" charset="2"/>
              <a:buChar char="4"/>
            </a:pPr>
            <a:r>
              <a:rPr lang="es-ES" sz="2000" b="1">
                <a:solidFill>
                  <a:srgbClr val="CC0066"/>
                </a:solidFill>
                <a:effectLst>
                  <a:outerShdw blurRad="38100" dist="38100" dir="2700000" algn="tl">
                    <a:srgbClr val="000000"/>
                  </a:outerShdw>
                </a:effectLst>
                <a:cs typeface="Times New Roman" pitchFamily="18" charset="0"/>
              </a:rPr>
              <a:t>Leyes de los gases</a:t>
            </a:r>
            <a:endParaRPr lang="es-ES_tradnl">
              <a:solidFill>
                <a:srgbClr val="CC0066"/>
              </a:solidFill>
            </a:endParaRPr>
          </a:p>
        </p:txBody>
      </p:sp>
      <p:sp>
        <p:nvSpPr>
          <p:cNvPr id="130063" name="Text Box 15">
            <a:hlinkClick r:id="rId8" action="ppaction://hlinksldjump"/>
          </p:cNvPr>
          <p:cNvSpPr txBox="1">
            <a:spLocks noChangeArrowheads="1"/>
          </p:cNvSpPr>
          <p:nvPr/>
        </p:nvSpPr>
        <p:spPr bwMode="auto">
          <a:xfrm>
            <a:off x="1114425" y="2403475"/>
            <a:ext cx="2520950" cy="304800"/>
          </a:xfrm>
          <a:prstGeom prst="rect">
            <a:avLst/>
          </a:prstGeom>
          <a:noFill/>
          <a:ln w="9525">
            <a:noFill/>
            <a:miter lim="800000"/>
            <a:headEnd/>
            <a:tailEnd/>
          </a:ln>
          <a:effectLst/>
        </p:spPr>
        <p:txBody>
          <a:bodyPr>
            <a:spAutoFit/>
          </a:bodyPr>
          <a:lstStyle/>
          <a:p>
            <a:pPr marL="182563" indent="-182563">
              <a:lnSpc>
                <a:spcPct val="70000"/>
              </a:lnSpc>
              <a:spcBef>
                <a:spcPct val="50000"/>
              </a:spcBef>
              <a:buFont typeface="Wingdings" pitchFamily="2" charset="2"/>
              <a:buChar char="§"/>
            </a:pPr>
            <a:r>
              <a:rPr lang="es-ES" sz="2000" b="1">
                <a:effectLst>
                  <a:outerShdw blurRad="38100" dist="38100" dir="2700000" algn="tl">
                    <a:srgbClr val="000000"/>
                  </a:outerShdw>
                </a:effectLst>
                <a:cs typeface="Times New Roman" pitchFamily="18" charset="0"/>
              </a:rPr>
              <a:t>Ley de </a:t>
            </a:r>
            <a:r>
              <a:rPr lang="es-ES" b="1">
                <a:effectLst>
                  <a:outerShdw blurRad="38100" dist="38100" dir="2700000" algn="tl">
                    <a:srgbClr val="000000"/>
                  </a:outerShdw>
                </a:effectLst>
              </a:rPr>
              <a:t>Avogadro </a:t>
            </a:r>
            <a:endParaRPr lang="es-ES_tradnl"/>
          </a:p>
        </p:txBody>
      </p:sp>
      <p:sp>
        <p:nvSpPr>
          <p:cNvPr id="130064" name="Text Box 16">
            <a:hlinkClick r:id="rId9" action="ppaction://hlinksldjump"/>
          </p:cNvPr>
          <p:cNvSpPr txBox="1">
            <a:spLocks noChangeArrowheads="1"/>
          </p:cNvSpPr>
          <p:nvPr/>
        </p:nvSpPr>
        <p:spPr bwMode="auto">
          <a:xfrm>
            <a:off x="1116013" y="2781300"/>
            <a:ext cx="3024187" cy="304800"/>
          </a:xfrm>
          <a:prstGeom prst="rect">
            <a:avLst/>
          </a:prstGeom>
          <a:noFill/>
          <a:ln w="9525">
            <a:noFill/>
            <a:miter lim="800000"/>
            <a:headEnd/>
            <a:tailEnd/>
          </a:ln>
          <a:effectLst/>
        </p:spPr>
        <p:txBody>
          <a:bodyPr>
            <a:spAutoFit/>
          </a:bodyPr>
          <a:lstStyle/>
          <a:p>
            <a:pPr marL="182563" indent="-182563">
              <a:lnSpc>
                <a:spcPct val="70000"/>
              </a:lnSpc>
              <a:spcBef>
                <a:spcPct val="50000"/>
              </a:spcBef>
              <a:buFont typeface="Wingdings" pitchFamily="2" charset="2"/>
              <a:buChar char="§"/>
            </a:pPr>
            <a:r>
              <a:rPr lang="es-ES" sz="2000" b="1">
                <a:effectLst>
                  <a:outerShdw blurRad="38100" dist="38100" dir="2700000" algn="tl">
                    <a:srgbClr val="000000"/>
                  </a:outerShdw>
                </a:effectLst>
                <a:cs typeface="Times New Roman" pitchFamily="18" charset="0"/>
              </a:rPr>
              <a:t>Ley de </a:t>
            </a:r>
            <a:r>
              <a:rPr lang="es-ES" b="1">
                <a:effectLst>
                  <a:outerShdw blurRad="38100" dist="38100" dir="2700000" algn="tl">
                    <a:srgbClr val="000000"/>
                  </a:outerShdw>
                </a:effectLst>
              </a:rPr>
              <a:t>Boyle y Mariotte</a:t>
            </a:r>
            <a:endParaRPr lang="es-ES_tradnl"/>
          </a:p>
        </p:txBody>
      </p:sp>
      <p:sp>
        <p:nvSpPr>
          <p:cNvPr id="130065" name="Text Box 17">
            <a:hlinkClick r:id="rId10" action="ppaction://hlinksldjump"/>
          </p:cNvPr>
          <p:cNvSpPr txBox="1">
            <a:spLocks noChangeArrowheads="1"/>
          </p:cNvSpPr>
          <p:nvPr/>
        </p:nvSpPr>
        <p:spPr bwMode="auto">
          <a:xfrm>
            <a:off x="1116013" y="3141663"/>
            <a:ext cx="4248150" cy="304800"/>
          </a:xfrm>
          <a:prstGeom prst="rect">
            <a:avLst/>
          </a:prstGeom>
          <a:noFill/>
          <a:ln w="9525">
            <a:noFill/>
            <a:miter lim="800000"/>
            <a:headEnd/>
            <a:tailEnd/>
          </a:ln>
          <a:effectLst/>
        </p:spPr>
        <p:txBody>
          <a:bodyPr>
            <a:spAutoFit/>
          </a:bodyPr>
          <a:lstStyle/>
          <a:p>
            <a:pPr marL="182563" indent="-182563">
              <a:lnSpc>
                <a:spcPct val="70000"/>
              </a:lnSpc>
              <a:spcBef>
                <a:spcPct val="50000"/>
              </a:spcBef>
              <a:buFont typeface="Wingdings" pitchFamily="2" charset="2"/>
              <a:buChar char="§"/>
            </a:pPr>
            <a:r>
              <a:rPr lang="es-ES" sz="2000" b="1">
                <a:effectLst>
                  <a:outerShdw blurRad="38100" dist="38100" dir="2700000" algn="tl">
                    <a:srgbClr val="000000"/>
                  </a:outerShdw>
                </a:effectLst>
                <a:cs typeface="Times New Roman" pitchFamily="18" charset="0"/>
              </a:rPr>
              <a:t>Ley de </a:t>
            </a:r>
            <a:r>
              <a:rPr lang="es-ES" b="1">
                <a:effectLst>
                  <a:outerShdw blurRad="38100" dist="38100" dir="2700000" algn="tl">
                    <a:srgbClr val="000000"/>
                  </a:outerShdw>
                </a:effectLst>
              </a:rPr>
              <a:t>Charles y Gay-Lussac (1ª)</a:t>
            </a:r>
            <a:endParaRPr lang="es-ES_tradnl"/>
          </a:p>
        </p:txBody>
      </p:sp>
      <p:sp>
        <p:nvSpPr>
          <p:cNvPr id="130067" name="Text Box 19">
            <a:hlinkClick r:id="rId11" action="ppaction://hlinksldjump"/>
          </p:cNvPr>
          <p:cNvSpPr txBox="1">
            <a:spLocks noChangeArrowheads="1"/>
          </p:cNvSpPr>
          <p:nvPr/>
        </p:nvSpPr>
        <p:spPr bwMode="auto">
          <a:xfrm>
            <a:off x="1116013" y="3500438"/>
            <a:ext cx="4248150" cy="304800"/>
          </a:xfrm>
          <a:prstGeom prst="rect">
            <a:avLst/>
          </a:prstGeom>
          <a:noFill/>
          <a:ln w="9525">
            <a:noFill/>
            <a:miter lim="800000"/>
            <a:headEnd/>
            <a:tailEnd/>
          </a:ln>
          <a:effectLst/>
        </p:spPr>
        <p:txBody>
          <a:bodyPr>
            <a:spAutoFit/>
          </a:bodyPr>
          <a:lstStyle/>
          <a:p>
            <a:pPr marL="182563" indent="-182563">
              <a:lnSpc>
                <a:spcPct val="70000"/>
              </a:lnSpc>
              <a:spcBef>
                <a:spcPct val="50000"/>
              </a:spcBef>
              <a:buFont typeface="Wingdings" pitchFamily="2" charset="2"/>
              <a:buChar char="§"/>
            </a:pPr>
            <a:r>
              <a:rPr lang="es-ES" sz="2000" b="1">
                <a:effectLst>
                  <a:outerShdw blurRad="38100" dist="38100" dir="2700000" algn="tl">
                    <a:srgbClr val="000000"/>
                  </a:outerShdw>
                </a:effectLst>
                <a:cs typeface="Times New Roman" pitchFamily="18" charset="0"/>
              </a:rPr>
              <a:t>Ley de </a:t>
            </a:r>
            <a:r>
              <a:rPr lang="es-ES" b="1">
                <a:effectLst>
                  <a:outerShdw blurRad="38100" dist="38100" dir="2700000" algn="tl">
                    <a:srgbClr val="000000"/>
                  </a:outerShdw>
                </a:effectLst>
              </a:rPr>
              <a:t>Charles y Gay-Lussac (2ª)</a:t>
            </a:r>
            <a:endParaRPr lang="es-ES_tradnl"/>
          </a:p>
        </p:txBody>
      </p:sp>
      <p:sp>
        <p:nvSpPr>
          <p:cNvPr id="130068" name="Text Box 20">
            <a:hlinkClick r:id="rId12" action="ppaction://hlinksldjump"/>
          </p:cNvPr>
          <p:cNvSpPr txBox="1">
            <a:spLocks noChangeArrowheads="1"/>
          </p:cNvSpPr>
          <p:nvPr/>
        </p:nvSpPr>
        <p:spPr bwMode="auto">
          <a:xfrm>
            <a:off x="611188" y="4365625"/>
            <a:ext cx="3889375" cy="304800"/>
          </a:xfrm>
          <a:prstGeom prst="rect">
            <a:avLst/>
          </a:prstGeom>
          <a:noFill/>
          <a:ln w="9525">
            <a:noFill/>
            <a:miter lim="800000"/>
            <a:headEnd/>
            <a:tailEnd/>
          </a:ln>
          <a:effectLst/>
        </p:spPr>
        <p:txBody>
          <a:bodyPr>
            <a:spAutoFit/>
          </a:bodyPr>
          <a:lstStyle/>
          <a:p>
            <a:pPr>
              <a:lnSpc>
                <a:spcPct val="70000"/>
              </a:lnSpc>
              <a:spcBef>
                <a:spcPct val="50000"/>
              </a:spcBef>
              <a:buFont typeface="Webdings" pitchFamily="18" charset="2"/>
              <a:buChar char="4"/>
            </a:pPr>
            <a:r>
              <a:rPr lang="es-ES" sz="2000" b="1">
                <a:solidFill>
                  <a:srgbClr val="CC0066"/>
                </a:solidFill>
                <a:effectLst>
                  <a:outerShdw blurRad="38100" dist="38100" dir="2700000" algn="tl">
                    <a:srgbClr val="000000"/>
                  </a:outerShdw>
                </a:effectLst>
                <a:cs typeface="Times New Roman" pitchFamily="18" charset="0"/>
              </a:rPr>
              <a:t>Teoría cinética de los gases</a:t>
            </a:r>
            <a:endParaRPr lang="es-ES_tradnl">
              <a:solidFill>
                <a:srgbClr val="CC0066"/>
              </a:solidFill>
            </a:endParaRPr>
          </a:p>
        </p:txBody>
      </p:sp>
      <p:sp>
        <p:nvSpPr>
          <p:cNvPr id="130069" name="Text Box 21">
            <a:hlinkClick r:id="rId13" action="ppaction://hlinksldjump"/>
          </p:cNvPr>
          <p:cNvSpPr txBox="1">
            <a:spLocks noChangeArrowheads="1"/>
          </p:cNvSpPr>
          <p:nvPr/>
        </p:nvSpPr>
        <p:spPr bwMode="auto">
          <a:xfrm>
            <a:off x="1114425" y="5084763"/>
            <a:ext cx="5834063" cy="284162"/>
          </a:xfrm>
          <a:prstGeom prst="rect">
            <a:avLst/>
          </a:prstGeom>
          <a:noFill/>
          <a:ln w="9525">
            <a:noFill/>
            <a:miter lim="800000"/>
            <a:headEnd/>
            <a:tailEnd/>
          </a:ln>
          <a:effectLst/>
        </p:spPr>
        <p:txBody>
          <a:bodyPr>
            <a:spAutoFit/>
          </a:bodyPr>
          <a:lstStyle/>
          <a:p>
            <a:pPr marL="182563" indent="-182563">
              <a:lnSpc>
                <a:spcPct val="70000"/>
              </a:lnSpc>
              <a:spcBef>
                <a:spcPct val="50000"/>
              </a:spcBef>
              <a:buFont typeface="Wingdings" pitchFamily="2" charset="2"/>
              <a:buChar char="§"/>
            </a:pPr>
            <a:r>
              <a:rPr lang="es-ES" b="1">
                <a:effectLst>
                  <a:outerShdw blurRad="38100" dist="38100" dir="2700000" algn="tl">
                    <a:srgbClr val="000000"/>
                  </a:outerShdw>
                </a:effectLst>
                <a:cs typeface="Times New Roman" pitchFamily="18" charset="0"/>
              </a:rPr>
              <a:t>Modelo molecular para la ley de Boyle y Mariotte</a:t>
            </a:r>
          </a:p>
        </p:txBody>
      </p:sp>
      <p:sp>
        <p:nvSpPr>
          <p:cNvPr id="130070" name="Text Box 22">
            <a:hlinkClick r:id="rId14" action="ppaction://hlinksldjump"/>
          </p:cNvPr>
          <p:cNvSpPr txBox="1">
            <a:spLocks noChangeArrowheads="1"/>
          </p:cNvSpPr>
          <p:nvPr/>
        </p:nvSpPr>
        <p:spPr bwMode="auto">
          <a:xfrm>
            <a:off x="1114425" y="5445125"/>
            <a:ext cx="6481763" cy="284163"/>
          </a:xfrm>
          <a:prstGeom prst="rect">
            <a:avLst/>
          </a:prstGeom>
          <a:noFill/>
          <a:ln w="9525">
            <a:noFill/>
            <a:miter lim="800000"/>
            <a:headEnd/>
            <a:tailEnd/>
          </a:ln>
          <a:effectLst/>
        </p:spPr>
        <p:txBody>
          <a:bodyPr>
            <a:spAutoFit/>
          </a:bodyPr>
          <a:lstStyle/>
          <a:p>
            <a:pPr marL="182563" indent="-182563">
              <a:lnSpc>
                <a:spcPct val="70000"/>
              </a:lnSpc>
              <a:spcBef>
                <a:spcPct val="50000"/>
              </a:spcBef>
              <a:buFont typeface="Wingdings" pitchFamily="2" charset="2"/>
              <a:buChar char="§"/>
            </a:pPr>
            <a:r>
              <a:rPr lang="es-ES" b="1">
                <a:effectLst>
                  <a:outerShdw blurRad="38100" dist="38100" dir="2700000" algn="tl">
                    <a:srgbClr val="000000"/>
                  </a:outerShdw>
                </a:effectLst>
                <a:cs typeface="Times New Roman" pitchFamily="18" charset="0"/>
              </a:rPr>
              <a:t>Modelo molecular para la ley de Charles y Gay-Lussac</a:t>
            </a:r>
          </a:p>
        </p:txBody>
      </p:sp>
      <p:sp>
        <p:nvSpPr>
          <p:cNvPr id="130071" name="Text Box 23">
            <a:hlinkClick r:id="rId15" action="ppaction://hlinksldjump"/>
          </p:cNvPr>
          <p:cNvSpPr txBox="1">
            <a:spLocks noChangeArrowheads="1"/>
          </p:cNvSpPr>
          <p:nvPr/>
        </p:nvSpPr>
        <p:spPr bwMode="auto">
          <a:xfrm>
            <a:off x="1116013" y="3860800"/>
            <a:ext cx="5111750" cy="304800"/>
          </a:xfrm>
          <a:prstGeom prst="rect">
            <a:avLst/>
          </a:prstGeom>
          <a:noFill/>
          <a:ln w="9525">
            <a:noFill/>
            <a:miter lim="800000"/>
            <a:headEnd/>
            <a:tailEnd/>
          </a:ln>
          <a:effectLst/>
        </p:spPr>
        <p:txBody>
          <a:bodyPr>
            <a:spAutoFit/>
          </a:bodyPr>
          <a:lstStyle/>
          <a:p>
            <a:pPr marL="182563" indent="-182563">
              <a:lnSpc>
                <a:spcPct val="70000"/>
              </a:lnSpc>
              <a:spcBef>
                <a:spcPct val="50000"/>
              </a:spcBef>
              <a:buFont typeface="Wingdings" pitchFamily="2" charset="2"/>
              <a:buChar char="§"/>
            </a:pPr>
            <a:r>
              <a:rPr lang="es-ES" sz="2000" b="1">
                <a:effectLst>
                  <a:outerShdw blurRad="38100" dist="38100" dir="2700000" algn="tl">
                    <a:srgbClr val="000000"/>
                  </a:outerShdw>
                </a:effectLst>
                <a:cs typeface="Times New Roman" pitchFamily="18" charset="0"/>
              </a:rPr>
              <a:t>Ecuación general de los gases ideales</a:t>
            </a:r>
            <a:endParaRPr lang="es-ES_tradnl"/>
          </a:p>
        </p:txBody>
      </p:sp>
      <p:sp useBgFill="1">
        <p:nvSpPr>
          <p:cNvPr id="130072" name="Text Box 24"/>
          <p:cNvSpPr txBox="1">
            <a:spLocks noChangeArrowheads="1"/>
          </p:cNvSpPr>
          <p:nvPr/>
        </p:nvSpPr>
        <p:spPr bwMode="auto">
          <a:xfrm>
            <a:off x="71438" y="109538"/>
            <a:ext cx="971550" cy="366712"/>
          </a:xfrm>
          <a:prstGeom prst="rect">
            <a:avLst/>
          </a:prstGeom>
          <a:ln w="9525">
            <a:noFill/>
            <a:miter lim="800000"/>
            <a:headEnd/>
            <a:tailEnd/>
          </a:ln>
          <a:effectLst/>
        </p:spPr>
        <p:txBody>
          <a:bodyPr>
            <a:spAutoFit/>
          </a:bodyPr>
          <a:lstStyle/>
          <a:p>
            <a:pPr>
              <a:spcBef>
                <a:spcPct val="50000"/>
              </a:spcBef>
            </a:pPr>
            <a:endParaRPr lang="es-ES_tradnl"/>
          </a:p>
        </p:txBody>
      </p:sp>
      <p:pic>
        <p:nvPicPr>
          <p:cNvPr id="130077" name="Picture 29" descr="man-r-drm"/>
          <p:cNvPicPr>
            <a:picLocks noChangeAspect="1" noChangeArrowheads="1"/>
          </p:cNvPicPr>
          <p:nvPr/>
        </p:nvPicPr>
        <p:blipFill>
          <a:blip r:embed="rId16" cstate="print"/>
          <a:srcRect/>
          <a:stretch>
            <a:fillRect/>
          </a:stretch>
        </p:blipFill>
        <p:spPr bwMode="auto">
          <a:xfrm>
            <a:off x="6372225" y="2636838"/>
            <a:ext cx="1905000" cy="2133600"/>
          </a:xfrm>
          <a:prstGeom prst="rect">
            <a:avLst/>
          </a:prstGeom>
          <a:noFill/>
          <a:ln w="9525">
            <a:solidFill>
              <a:schemeClr val="folHlink"/>
            </a:solidFill>
            <a:miter lim="800000"/>
            <a:headEnd/>
            <a:tailEnd/>
          </a:ln>
          <a:effectLst>
            <a:outerShdw dist="107763" dir="18900000" algn="ctr" rotWithShape="0">
              <a:srgbClr val="808080">
                <a:alpha val="50000"/>
              </a:srgbClr>
            </a:outerShdw>
          </a:effectLst>
        </p:spPr>
      </p:pic>
    </p:spTree>
  </p:cSld>
  <p:clrMapOvr>
    <a:masterClrMapping/>
  </p:clrMapOvr>
  <p:transition spd="med" advClick="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0052"/>
                                        </p:tgtEl>
                                        <p:attrNameLst>
                                          <p:attrName>style.visibility</p:attrName>
                                        </p:attrNameLst>
                                      </p:cBhvr>
                                      <p:to>
                                        <p:strVal val="visible"/>
                                      </p:to>
                                    </p:set>
                                    <p:anim calcmode="lin" valueType="num">
                                      <p:cBhvr>
                                        <p:cTn id="7" dur="2000" fill="hold"/>
                                        <p:tgtEl>
                                          <p:spTgt spid="130052"/>
                                        </p:tgtEl>
                                        <p:attrNameLst>
                                          <p:attrName>ppt_w</p:attrName>
                                        </p:attrNameLst>
                                      </p:cBhvr>
                                      <p:tavLst>
                                        <p:tav tm="0">
                                          <p:val>
                                            <p:fltVal val="0"/>
                                          </p:val>
                                        </p:tav>
                                        <p:tav tm="100000">
                                          <p:val>
                                            <p:strVal val="#ppt_w"/>
                                          </p:val>
                                        </p:tav>
                                      </p:tavLst>
                                    </p:anim>
                                    <p:anim calcmode="lin" valueType="num">
                                      <p:cBhvr>
                                        <p:cTn id="8" dur="2000" fill="hold"/>
                                        <p:tgtEl>
                                          <p:spTgt spid="13005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12" presetClass="entr" presetSubtype="8" fill="hold" grpId="0" nodeType="afterEffect">
                                  <p:stCondLst>
                                    <p:cond delay="0"/>
                                  </p:stCondLst>
                                  <p:childTnLst>
                                    <p:set>
                                      <p:cBhvr>
                                        <p:cTn id="11" dur="1" fill="hold">
                                          <p:stCondLst>
                                            <p:cond delay="0"/>
                                          </p:stCondLst>
                                        </p:cTn>
                                        <p:tgtEl>
                                          <p:spTgt spid="130058"/>
                                        </p:tgtEl>
                                        <p:attrNameLst>
                                          <p:attrName>style.visibility</p:attrName>
                                        </p:attrNameLst>
                                      </p:cBhvr>
                                      <p:to>
                                        <p:strVal val="visible"/>
                                      </p:to>
                                    </p:set>
                                    <p:animEffect transition="in" filter="slide(fromLeft)">
                                      <p:cBhvr>
                                        <p:cTn id="12" dur="2000"/>
                                        <p:tgtEl>
                                          <p:spTgt spid="130058"/>
                                        </p:tgtEl>
                                      </p:cBhvr>
                                    </p:animEffect>
                                  </p:childTnLst>
                                </p:cTn>
                              </p:par>
                            </p:childTnLst>
                          </p:cTn>
                        </p:par>
                        <p:par>
                          <p:cTn id="13" fill="hold">
                            <p:stCondLst>
                              <p:cond delay="4000"/>
                            </p:stCondLst>
                            <p:childTnLst>
                              <p:par>
                                <p:cTn id="14" presetID="12" presetClass="entr" presetSubtype="8" fill="hold" grpId="0" nodeType="afterEffect">
                                  <p:stCondLst>
                                    <p:cond delay="0"/>
                                  </p:stCondLst>
                                  <p:childTnLst>
                                    <p:set>
                                      <p:cBhvr>
                                        <p:cTn id="15" dur="1" fill="hold">
                                          <p:stCondLst>
                                            <p:cond delay="0"/>
                                          </p:stCondLst>
                                        </p:cTn>
                                        <p:tgtEl>
                                          <p:spTgt spid="130060"/>
                                        </p:tgtEl>
                                        <p:attrNameLst>
                                          <p:attrName>style.visibility</p:attrName>
                                        </p:attrNameLst>
                                      </p:cBhvr>
                                      <p:to>
                                        <p:strVal val="visible"/>
                                      </p:to>
                                    </p:set>
                                    <p:animEffect transition="in" filter="slide(fromLeft)">
                                      <p:cBhvr>
                                        <p:cTn id="16" dur="2000"/>
                                        <p:tgtEl>
                                          <p:spTgt spid="130060"/>
                                        </p:tgtEl>
                                      </p:cBhvr>
                                    </p:animEffect>
                                  </p:childTnLst>
                                </p:cTn>
                              </p:par>
                            </p:childTnLst>
                          </p:cTn>
                        </p:par>
                        <p:par>
                          <p:cTn id="17" fill="hold">
                            <p:stCondLst>
                              <p:cond delay="6000"/>
                            </p:stCondLst>
                            <p:childTnLst>
                              <p:par>
                                <p:cTn id="18" presetID="12" presetClass="entr" presetSubtype="8" fill="hold" grpId="0" nodeType="afterEffect">
                                  <p:stCondLst>
                                    <p:cond delay="0"/>
                                  </p:stCondLst>
                                  <p:childTnLst>
                                    <p:set>
                                      <p:cBhvr>
                                        <p:cTn id="19" dur="1" fill="hold">
                                          <p:stCondLst>
                                            <p:cond delay="0"/>
                                          </p:stCondLst>
                                        </p:cTn>
                                        <p:tgtEl>
                                          <p:spTgt spid="130062"/>
                                        </p:tgtEl>
                                        <p:attrNameLst>
                                          <p:attrName>style.visibility</p:attrName>
                                        </p:attrNameLst>
                                      </p:cBhvr>
                                      <p:to>
                                        <p:strVal val="visible"/>
                                      </p:to>
                                    </p:set>
                                    <p:animEffect transition="in" filter="slide(fromLeft)">
                                      <p:cBhvr>
                                        <p:cTn id="20" dur="2000"/>
                                        <p:tgtEl>
                                          <p:spTgt spid="130062"/>
                                        </p:tgtEl>
                                      </p:cBhvr>
                                    </p:animEffect>
                                  </p:childTnLst>
                                </p:cTn>
                              </p:par>
                            </p:childTnLst>
                          </p:cTn>
                        </p:par>
                        <p:par>
                          <p:cTn id="21" fill="hold">
                            <p:stCondLst>
                              <p:cond delay="8000"/>
                            </p:stCondLst>
                            <p:childTnLst>
                              <p:par>
                                <p:cTn id="22" presetID="12" presetClass="entr" presetSubtype="4" fill="hold" grpId="0" nodeType="afterEffect">
                                  <p:stCondLst>
                                    <p:cond delay="0"/>
                                  </p:stCondLst>
                                  <p:childTnLst>
                                    <p:set>
                                      <p:cBhvr>
                                        <p:cTn id="23" dur="1" fill="hold">
                                          <p:stCondLst>
                                            <p:cond delay="0"/>
                                          </p:stCondLst>
                                        </p:cTn>
                                        <p:tgtEl>
                                          <p:spTgt spid="130063"/>
                                        </p:tgtEl>
                                        <p:attrNameLst>
                                          <p:attrName>style.visibility</p:attrName>
                                        </p:attrNameLst>
                                      </p:cBhvr>
                                      <p:to>
                                        <p:strVal val="visible"/>
                                      </p:to>
                                    </p:set>
                                    <p:animEffect transition="in" filter="slide(fromBottom)">
                                      <p:cBhvr>
                                        <p:cTn id="24" dur="2000"/>
                                        <p:tgtEl>
                                          <p:spTgt spid="130063"/>
                                        </p:tgtEl>
                                      </p:cBhvr>
                                    </p:animEffect>
                                  </p:childTnLst>
                                </p:cTn>
                              </p:par>
                            </p:childTnLst>
                          </p:cTn>
                        </p:par>
                        <p:par>
                          <p:cTn id="25" fill="hold">
                            <p:stCondLst>
                              <p:cond delay="10000"/>
                            </p:stCondLst>
                            <p:childTnLst>
                              <p:par>
                                <p:cTn id="26" presetID="12" presetClass="entr" presetSubtype="4" fill="hold" grpId="0" nodeType="afterEffect">
                                  <p:stCondLst>
                                    <p:cond delay="0"/>
                                  </p:stCondLst>
                                  <p:childTnLst>
                                    <p:set>
                                      <p:cBhvr>
                                        <p:cTn id="27" dur="1" fill="hold">
                                          <p:stCondLst>
                                            <p:cond delay="0"/>
                                          </p:stCondLst>
                                        </p:cTn>
                                        <p:tgtEl>
                                          <p:spTgt spid="130064"/>
                                        </p:tgtEl>
                                        <p:attrNameLst>
                                          <p:attrName>style.visibility</p:attrName>
                                        </p:attrNameLst>
                                      </p:cBhvr>
                                      <p:to>
                                        <p:strVal val="visible"/>
                                      </p:to>
                                    </p:set>
                                    <p:animEffect transition="in" filter="slide(fromBottom)">
                                      <p:cBhvr>
                                        <p:cTn id="28" dur="2000"/>
                                        <p:tgtEl>
                                          <p:spTgt spid="130064"/>
                                        </p:tgtEl>
                                      </p:cBhvr>
                                    </p:animEffect>
                                  </p:childTnLst>
                                </p:cTn>
                              </p:par>
                            </p:childTnLst>
                          </p:cTn>
                        </p:par>
                        <p:par>
                          <p:cTn id="29" fill="hold">
                            <p:stCondLst>
                              <p:cond delay="12000"/>
                            </p:stCondLst>
                            <p:childTnLst>
                              <p:par>
                                <p:cTn id="30" presetID="12" presetClass="entr" presetSubtype="4" fill="hold" grpId="0" nodeType="afterEffect">
                                  <p:stCondLst>
                                    <p:cond delay="0"/>
                                  </p:stCondLst>
                                  <p:childTnLst>
                                    <p:set>
                                      <p:cBhvr>
                                        <p:cTn id="31" dur="1" fill="hold">
                                          <p:stCondLst>
                                            <p:cond delay="0"/>
                                          </p:stCondLst>
                                        </p:cTn>
                                        <p:tgtEl>
                                          <p:spTgt spid="130065"/>
                                        </p:tgtEl>
                                        <p:attrNameLst>
                                          <p:attrName>style.visibility</p:attrName>
                                        </p:attrNameLst>
                                      </p:cBhvr>
                                      <p:to>
                                        <p:strVal val="visible"/>
                                      </p:to>
                                    </p:set>
                                    <p:animEffect transition="in" filter="slide(fromBottom)">
                                      <p:cBhvr>
                                        <p:cTn id="32" dur="2000"/>
                                        <p:tgtEl>
                                          <p:spTgt spid="130065"/>
                                        </p:tgtEl>
                                      </p:cBhvr>
                                    </p:animEffect>
                                  </p:childTnLst>
                                </p:cTn>
                              </p:par>
                            </p:childTnLst>
                          </p:cTn>
                        </p:par>
                        <p:par>
                          <p:cTn id="33" fill="hold">
                            <p:stCondLst>
                              <p:cond delay="14000"/>
                            </p:stCondLst>
                            <p:childTnLst>
                              <p:par>
                                <p:cTn id="34" presetID="12" presetClass="entr" presetSubtype="4" fill="hold" grpId="0" nodeType="afterEffect">
                                  <p:stCondLst>
                                    <p:cond delay="0"/>
                                  </p:stCondLst>
                                  <p:childTnLst>
                                    <p:set>
                                      <p:cBhvr>
                                        <p:cTn id="35" dur="1" fill="hold">
                                          <p:stCondLst>
                                            <p:cond delay="0"/>
                                          </p:stCondLst>
                                        </p:cTn>
                                        <p:tgtEl>
                                          <p:spTgt spid="130067"/>
                                        </p:tgtEl>
                                        <p:attrNameLst>
                                          <p:attrName>style.visibility</p:attrName>
                                        </p:attrNameLst>
                                      </p:cBhvr>
                                      <p:to>
                                        <p:strVal val="visible"/>
                                      </p:to>
                                    </p:set>
                                    <p:animEffect transition="in" filter="slide(fromBottom)">
                                      <p:cBhvr>
                                        <p:cTn id="36" dur="2000"/>
                                        <p:tgtEl>
                                          <p:spTgt spid="130067"/>
                                        </p:tgtEl>
                                      </p:cBhvr>
                                    </p:animEffect>
                                  </p:childTnLst>
                                </p:cTn>
                              </p:par>
                            </p:childTnLst>
                          </p:cTn>
                        </p:par>
                        <p:par>
                          <p:cTn id="37" fill="hold">
                            <p:stCondLst>
                              <p:cond delay="16000"/>
                            </p:stCondLst>
                            <p:childTnLst>
                              <p:par>
                                <p:cTn id="38" presetID="12" presetClass="entr" presetSubtype="4" fill="hold" grpId="0" nodeType="afterEffect">
                                  <p:stCondLst>
                                    <p:cond delay="0"/>
                                  </p:stCondLst>
                                  <p:childTnLst>
                                    <p:set>
                                      <p:cBhvr>
                                        <p:cTn id="39" dur="1" fill="hold">
                                          <p:stCondLst>
                                            <p:cond delay="0"/>
                                          </p:stCondLst>
                                        </p:cTn>
                                        <p:tgtEl>
                                          <p:spTgt spid="130071"/>
                                        </p:tgtEl>
                                        <p:attrNameLst>
                                          <p:attrName>style.visibility</p:attrName>
                                        </p:attrNameLst>
                                      </p:cBhvr>
                                      <p:to>
                                        <p:strVal val="visible"/>
                                      </p:to>
                                    </p:set>
                                    <p:animEffect transition="in" filter="slide(fromBottom)">
                                      <p:cBhvr>
                                        <p:cTn id="40" dur="2000"/>
                                        <p:tgtEl>
                                          <p:spTgt spid="130071"/>
                                        </p:tgtEl>
                                      </p:cBhvr>
                                    </p:animEffect>
                                  </p:childTnLst>
                                </p:cTn>
                              </p:par>
                            </p:childTnLst>
                          </p:cTn>
                        </p:par>
                        <p:par>
                          <p:cTn id="41" fill="hold">
                            <p:stCondLst>
                              <p:cond delay="18000"/>
                            </p:stCondLst>
                            <p:childTnLst>
                              <p:par>
                                <p:cTn id="42" presetID="12" presetClass="entr" presetSubtype="8" fill="hold" grpId="0" nodeType="afterEffect">
                                  <p:stCondLst>
                                    <p:cond delay="0"/>
                                  </p:stCondLst>
                                  <p:childTnLst>
                                    <p:set>
                                      <p:cBhvr>
                                        <p:cTn id="43" dur="1" fill="hold">
                                          <p:stCondLst>
                                            <p:cond delay="0"/>
                                          </p:stCondLst>
                                        </p:cTn>
                                        <p:tgtEl>
                                          <p:spTgt spid="130068"/>
                                        </p:tgtEl>
                                        <p:attrNameLst>
                                          <p:attrName>style.visibility</p:attrName>
                                        </p:attrNameLst>
                                      </p:cBhvr>
                                      <p:to>
                                        <p:strVal val="visible"/>
                                      </p:to>
                                    </p:set>
                                    <p:animEffect transition="in" filter="slide(fromLeft)">
                                      <p:cBhvr>
                                        <p:cTn id="44" dur="2000"/>
                                        <p:tgtEl>
                                          <p:spTgt spid="130068"/>
                                        </p:tgtEl>
                                      </p:cBhvr>
                                    </p:animEffect>
                                  </p:childTnLst>
                                </p:cTn>
                              </p:par>
                            </p:childTnLst>
                          </p:cTn>
                        </p:par>
                        <p:par>
                          <p:cTn id="45" fill="hold">
                            <p:stCondLst>
                              <p:cond delay="20000"/>
                            </p:stCondLst>
                            <p:childTnLst>
                              <p:par>
                                <p:cTn id="46" presetID="12" presetClass="entr" presetSubtype="4" fill="hold" grpId="0" nodeType="afterEffect">
                                  <p:stCondLst>
                                    <p:cond delay="0"/>
                                  </p:stCondLst>
                                  <p:childTnLst>
                                    <p:set>
                                      <p:cBhvr>
                                        <p:cTn id="47" dur="1" fill="hold">
                                          <p:stCondLst>
                                            <p:cond delay="0"/>
                                          </p:stCondLst>
                                        </p:cTn>
                                        <p:tgtEl>
                                          <p:spTgt spid="130053"/>
                                        </p:tgtEl>
                                        <p:attrNameLst>
                                          <p:attrName>style.visibility</p:attrName>
                                        </p:attrNameLst>
                                      </p:cBhvr>
                                      <p:to>
                                        <p:strVal val="visible"/>
                                      </p:to>
                                    </p:set>
                                    <p:animEffect transition="in" filter="slide(fromBottom)">
                                      <p:cBhvr>
                                        <p:cTn id="48" dur="2000"/>
                                        <p:tgtEl>
                                          <p:spTgt spid="130053"/>
                                        </p:tgtEl>
                                      </p:cBhvr>
                                    </p:animEffect>
                                  </p:childTnLst>
                                </p:cTn>
                              </p:par>
                            </p:childTnLst>
                          </p:cTn>
                        </p:par>
                        <p:par>
                          <p:cTn id="49" fill="hold">
                            <p:stCondLst>
                              <p:cond delay="22000"/>
                            </p:stCondLst>
                            <p:childTnLst>
                              <p:par>
                                <p:cTn id="50" presetID="12" presetClass="entr" presetSubtype="4" fill="hold" grpId="0" nodeType="afterEffect">
                                  <p:stCondLst>
                                    <p:cond delay="0"/>
                                  </p:stCondLst>
                                  <p:childTnLst>
                                    <p:set>
                                      <p:cBhvr>
                                        <p:cTn id="51" dur="1" fill="hold">
                                          <p:stCondLst>
                                            <p:cond delay="0"/>
                                          </p:stCondLst>
                                        </p:cTn>
                                        <p:tgtEl>
                                          <p:spTgt spid="130069"/>
                                        </p:tgtEl>
                                        <p:attrNameLst>
                                          <p:attrName>style.visibility</p:attrName>
                                        </p:attrNameLst>
                                      </p:cBhvr>
                                      <p:to>
                                        <p:strVal val="visible"/>
                                      </p:to>
                                    </p:set>
                                    <p:animEffect transition="in" filter="slide(fromBottom)">
                                      <p:cBhvr>
                                        <p:cTn id="52" dur="2000"/>
                                        <p:tgtEl>
                                          <p:spTgt spid="130069"/>
                                        </p:tgtEl>
                                      </p:cBhvr>
                                    </p:animEffect>
                                  </p:childTnLst>
                                </p:cTn>
                              </p:par>
                            </p:childTnLst>
                          </p:cTn>
                        </p:par>
                        <p:par>
                          <p:cTn id="53" fill="hold">
                            <p:stCondLst>
                              <p:cond delay="24000"/>
                            </p:stCondLst>
                            <p:childTnLst>
                              <p:par>
                                <p:cTn id="54" presetID="12" presetClass="entr" presetSubtype="4" fill="hold" grpId="0" nodeType="afterEffect">
                                  <p:stCondLst>
                                    <p:cond delay="0"/>
                                  </p:stCondLst>
                                  <p:childTnLst>
                                    <p:set>
                                      <p:cBhvr>
                                        <p:cTn id="55" dur="1" fill="hold">
                                          <p:stCondLst>
                                            <p:cond delay="0"/>
                                          </p:stCondLst>
                                        </p:cTn>
                                        <p:tgtEl>
                                          <p:spTgt spid="130070"/>
                                        </p:tgtEl>
                                        <p:attrNameLst>
                                          <p:attrName>style.visibility</p:attrName>
                                        </p:attrNameLst>
                                      </p:cBhvr>
                                      <p:to>
                                        <p:strVal val="visible"/>
                                      </p:to>
                                    </p:set>
                                    <p:animEffect transition="in" filter="slide(fromBottom)">
                                      <p:cBhvr>
                                        <p:cTn id="56" dur="2000"/>
                                        <p:tgtEl>
                                          <p:spTgt spid="130070"/>
                                        </p:tgtEl>
                                      </p:cBhvr>
                                    </p:animEffect>
                                  </p:childTnLst>
                                </p:cTn>
                              </p:par>
                            </p:childTnLst>
                          </p:cTn>
                        </p:par>
                        <p:par>
                          <p:cTn id="57" fill="hold">
                            <p:stCondLst>
                              <p:cond delay="26000"/>
                            </p:stCondLst>
                            <p:childTnLst>
                              <p:par>
                                <p:cTn id="58" presetID="12" presetClass="entr" presetSubtype="8" fill="hold" grpId="0" nodeType="afterEffect">
                                  <p:stCondLst>
                                    <p:cond delay="0"/>
                                  </p:stCondLst>
                                  <p:childTnLst>
                                    <p:set>
                                      <p:cBhvr>
                                        <p:cTn id="59" dur="1" fill="hold">
                                          <p:stCondLst>
                                            <p:cond delay="0"/>
                                          </p:stCondLst>
                                        </p:cTn>
                                        <p:tgtEl>
                                          <p:spTgt spid="130056"/>
                                        </p:tgtEl>
                                        <p:attrNameLst>
                                          <p:attrName>style.visibility</p:attrName>
                                        </p:attrNameLst>
                                      </p:cBhvr>
                                      <p:to>
                                        <p:strVal val="visible"/>
                                      </p:to>
                                    </p:set>
                                    <p:animEffect transition="in" filter="slide(fromLeft)">
                                      <p:cBhvr>
                                        <p:cTn id="60" dur="2000"/>
                                        <p:tgtEl>
                                          <p:spTgt spid="130056"/>
                                        </p:tgtEl>
                                      </p:cBhvr>
                                    </p:animEffect>
                                  </p:childTnLst>
                                </p:cTn>
                              </p:par>
                            </p:childTnLst>
                          </p:cTn>
                        </p:par>
                        <p:par>
                          <p:cTn id="61" fill="hold">
                            <p:stCondLst>
                              <p:cond delay="28000"/>
                            </p:stCondLst>
                            <p:childTnLst>
                              <p:par>
                                <p:cTn id="62" presetID="4" presetClass="entr" presetSubtype="32" fill="hold" nodeType="afterEffect">
                                  <p:stCondLst>
                                    <p:cond delay="0"/>
                                  </p:stCondLst>
                                  <p:childTnLst>
                                    <p:set>
                                      <p:cBhvr>
                                        <p:cTn id="63" dur="1" fill="hold">
                                          <p:stCondLst>
                                            <p:cond delay="0"/>
                                          </p:stCondLst>
                                        </p:cTn>
                                        <p:tgtEl>
                                          <p:spTgt spid="130054"/>
                                        </p:tgtEl>
                                        <p:attrNameLst>
                                          <p:attrName>style.visibility</p:attrName>
                                        </p:attrNameLst>
                                      </p:cBhvr>
                                      <p:to>
                                        <p:strVal val="visible"/>
                                      </p:to>
                                    </p:set>
                                    <p:animEffect transition="in" filter="box(out)">
                                      <p:cBhvr>
                                        <p:cTn id="64" dur="2000"/>
                                        <p:tgtEl>
                                          <p:spTgt spid="130054"/>
                                        </p:tgtEl>
                                      </p:cBhvr>
                                    </p:animEffect>
                                  </p:childTnLst>
                                </p:cTn>
                              </p:par>
                            </p:childTnLst>
                          </p:cTn>
                        </p:par>
                        <p:par>
                          <p:cTn id="65" fill="hold">
                            <p:stCondLst>
                              <p:cond delay="30000"/>
                            </p:stCondLst>
                            <p:childTnLst>
                              <p:par>
                                <p:cTn id="66" presetID="4" presetClass="entr" presetSubtype="32" fill="hold" nodeType="afterEffect">
                                  <p:stCondLst>
                                    <p:cond delay="0"/>
                                  </p:stCondLst>
                                  <p:childTnLst>
                                    <p:set>
                                      <p:cBhvr>
                                        <p:cTn id="67" dur="1" fill="hold">
                                          <p:stCondLst>
                                            <p:cond delay="0"/>
                                          </p:stCondLst>
                                        </p:cTn>
                                        <p:tgtEl>
                                          <p:spTgt spid="130077"/>
                                        </p:tgtEl>
                                        <p:attrNameLst>
                                          <p:attrName>style.visibility</p:attrName>
                                        </p:attrNameLst>
                                      </p:cBhvr>
                                      <p:to>
                                        <p:strVal val="visible"/>
                                      </p:to>
                                    </p:set>
                                    <p:animEffect transition="in" filter="box(out)">
                                      <p:cBhvr>
                                        <p:cTn id="68" dur="2000"/>
                                        <p:tgtEl>
                                          <p:spTgt spid="130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p:bldP spid="130053" grpId="0"/>
      <p:bldP spid="130056" grpId="0"/>
      <p:bldP spid="130058" grpId="0"/>
      <p:bldP spid="130060" grpId="0"/>
      <p:bldP spid="130062" grpId="0"/>
      <p:bldP spid="130063" grpId="0"/>
      <p:bldP spid="130064" grpId="0"/>
      <p:bldP spid="130065" grpId="0"/>
      <p:bldP spid="130067" grpId="0"/>
      <p:bldP spid="130068" grpId="0"/>
      <p:bldP spid="130069" grpId="0"/>
      <p:bldP spid="130070" grpId="0"/>
      <p:bldP spid="1300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3" name="Text Box 5"/>
          <p:cNvSpPr txBox="1">
            <a:spLocks noChangeArrowheads="1"/>
          </p:cNvSpPr>
          <p:nvPr/>
        </p:nvSpPr>
        <p:spPr bwMode="auto">
          <a:xfrm>
            <a:off x="684213" y="739775"/>
            <a:ext cx="7559675" cy="457200"/>
          </a:xfrm>
          <a:prstGeom prst="rect">
            <a:avLst/>
          </a:prstGeom>
          <a:noFill/>
          <a:ln w="9525">
            <a:noFill/>
            <a:miter lim="800000"/>
            <a:headEnd/>
            <a:tailEnd/>
          </a:ln>
          <a:effectLst/>
        </p:spPr>
        <p:txBody>
          <a:bodyPr>
            <a:spAutoFit/>
          </a:bodyPr>
          <a:lstStyle/>
          <a:p>
            <a:pPr>
              <a:spcBef>
                <a:spcPct val="50000"/>
              </a:spcBef>
            </a:pPr>
            <a:r>
              <a:rPr lang="es-ES" sz="2400" b="1">
                <a:solidFill>
                  <a:srgbClr val="CC0066"/>
                </a:solidFill>
                <a:effectLst>
                  <a:outerShdw blurRad="38100" dist="38100" dir="2700000" algn="tl">
                    <a:srgbClr val="000000"/>
                  </a:outerShdw>
                </a:effectLst>
              </a:rPr>
              <a:t>Modelo Molecular para la Ley de Boyle y Mariotte</a:t>
            </a:r>
          </a:p>
        </p:txBody>
      </p:sp>
      <p:graphicFrame>
        <p:nvGraphicFramePr>
          <p:cNvPr id="305152" name="Object 0"/>
          <p:cNvGraphicFramePr>
            <a:graphicFrameLocks noChangeAspect="1"/>
          </p:cNvGraphicFramePr>
          <p:nvPr/>
        </p:nvGraphicFramePr>
        <p:xfrm>
          <a:off x="1600200" y="1916113"/>
          <a:ext cx="5983288" cy="2819400"/>
        </p:xfrm>
        <a:graphic>
          <a:graphicData uri="http://schemas.openxmlformats.org/presentationml/2006/ole">
            <p:oleObj spid="_x0000_s305152" name="Imagen de mapa de bits" r:id="rId4" imgW="5982535" imgH="2819794" progId="Paint.Picture">
              <p:embed/>
            </p:oleObj>
          </a:graphicData>
        </a:graphic>
      </p:graphicFrame>
      <p:sp>
        <p:nvSpPr>
          <p:cNvPr id="227335" name="Rectangle 7"/>
          <p:cNvSpPr>
            <a:spLocks noChangeArrowheads="1"/>
          </p:cNvSpPr>
          <p:nvPr/>
        </p:nvSpPr>
        <p:spPr bwMode="auto">
          <a:xfrm>
            <a:off x="3186113" y="1241425"/>
            <a:ext cx="2616200" cy="504825"/>
          </a:xfrm>
          <a:prstGeom prst="rect">
            <a:avLst/>
          </a:prstGeom>
          <a:noFill/>
          <a:ln w="9525">
            <a:noFill/>
            <a:miter lim="800000"/>
            <a:headEnd/>
            <a:tailEnd/>
          </a:ln>
          <a:effectLst/>
        </p:spPr>
        <p:txBody>
          <a:bodyPr wrap="none">
            <a:spAutoFit/>
          </a:bodyPr>
          <a:lstStyle/>
          <a:p>
            <a:pPr>
              <a:lnSpc>
                <a:spcPct val="150000"/>
              </a:lnSpc>
              <a:spcBef>
                <a:spcPct val="50000"/>
              </a:spcBef>
            </a:pPr>
            <a:r>
              <a:rPr lang="es-ES"/>
              <a:t>V = K 1/P  (a n y T ctes)</a:t>
            </a:r>
          </a:p>
        </p:txBody>
      </p:sp>
      <p:sp>
        <p:nvSpPr>
          <p:cNvPr id="227341" name="Text Box 13"/>
          <p:cNvSpPr txBox="1">
            <a:spLocks noChangeArrowheads="1"/>
          </p:cNvSpPr>
          <p:nvPr/>
        </p:nvSpPr>
        <p:spPr bwMode="auto">
          <a:xfrm>
            <a:off x="762000" y="4868863"/>
            <a:ext cx="7848600" cy="1330325"/>
          </a:xfrm>
          <a:prstGeom prst="rect">
            <a:avLst/>
          </a:prstGeom>
          <a:noFill/>
          <a:ln w="9525">
            <a:noFill/>
            <a:miter lim="800000"/>
            <a:headEnd/>
            <a:tailEnd/>
          </a:ln>
          <a:effectLst/>
        </p:spPr>
        <p:txBody>
          <a:bodyPr>
            <a:spAutoFit/>
          </a:bodyPr>
          <a:lstStyle/>
          <a:p>
            <a:pPr algn="just">
              <a:lnSpc>
                <a:spcPct val="150000"/>
              </a:lnSpc>
              <a:spcBef>
                <a:spcPct val="50000"/>
              </a:spcBef>
            </a:pPr>
            <a:r>
              <a:rPr lang="es-ES"/>
              <a:t>El aumento de presión exterior origina una disminución del volumen, que supone el aumento de choques de las partículas con las paredes del recipiente, aumentando así la presión del gas.</a:t>
            </a:r>
          </a:p>
        </p:txBody>
      </p:sp>
      <p:sp>
        <p:nvSpPr>
          <p:cNvPr id="227343" name="Text Box 15"/>
          <p:cNvSpPr txBox="1">
            <a:spLocks noChangeArrowheads="1"/>
          </p:cNvSpPr>
          <p:nvPr/>
        </p:nvSpPr>
        <p:spPr bwMode="auto">
          <a:xfrm>
            <a:off x="5435600" y="115888"/>
            <a:ext cx="3600450" cy="396875"/>
          </a:xfrm>
          <a:prstGeom prst="rect">
            <a:avLst/>
          </a:prstGeom>
          <a:noFill/>
          <a:ln w="9525">
            <a:noFill/>
            <a:miter lim="800000"/>
            <a:headEnd/>
            <a:tailEnd/>
          </a:ln>
          <a:effectLst/>
        </p:spPr>
        <p:txBody>
          <a:bodyPr>
            <a:spAutoFit/>
          </a:bodyPr>
          <a:lstStyle/>
          <a:p>
            <a:pPr algn="r">
              <a:spcBef>
                <a:spcPct val="50000"/>
              </a:spcBef>
            </a:pPr>
            <a:r>
              <a:rPr lang="es-ES" sz="2000" b="1"/>
              <a:t>Teoría cinética de los gases</a:t>
            </a:r>
          </a:p>
        </p:txBody>
      </p:sp>
    </p:spTree>
  </p:cSld>
  <p:clrMapOvr>
    <a:masterClrMapping/>
  </p:clrMapOvr>
  <p:transition spd="med" advClick="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27333"/>
                                        </p:tgtEl>
                                        <p:attrNameLst>
                                          <p:attrName>style.visibility</p:attrName>
                                        </p:attrNameLst>
                                      </p:cBhvr>
                                      <p:to>
                                        <p:strVal val="visible"/>
                                      </p:to>
                                    </p:set>
                                    <p:anim calcmode="lin" valueType="num">
                                      <p:cBhvr>
                                        <p:cTn id="7" dur="2000" fill="hold"/>
                                        <p:tgtEl>
                                          <p:spTgt spid="227333"/>
                                        </p:tgtEl>
                                        <p:attrNameLst>
                                          <p:attrName>ppt_w</p:attrName>
                                        </p:attrNameLst>
                                      </p:cBhvr>
                                      <p:tavLst>
                                        <p:tav tm="0">
                                          <p:val>
                                            <p:fltVal val="0"/>
                                          </p:val>
                                        </p:tav>
                                        <p:tav tm="100000">
                                          <p:val>
                                            <p:strVal val="#ppt_w"/>
                                          </p:val>
                                        </p:tav>
                                      </p:tavLst>
                                    </p:anim>
                                    <p:anim calcmode="lin" valueType="num">
                                      <p:cBhvr>
                                        <p:cTn id="8" dur="2000" fill="hold"/>
                                        <p:tgtEl>
                                          <p:spTgt spid="227333"/>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fill="hold" grpId="0" nodeType="afterEffect">
                                  <p:stCondLst>
                                    <p:cond delay="0"/>
                                  </p:stCondLst>
                                  <p:childTnLst>
                                    <p:set>
                                      <p:cBhvr>
                                        <p:cTn id="11" dur="1" fill="hold">
                                          <p:stCondLst>
                                            <p:cond delay="0"/>
                                          </p:stCondLst>
                                        </p:cTn>
                                        <p:tgtEl>
                                          <p:spTgt spid="227343"/>
                                        </p:tgtEl>
                                        <p:attrNameLst>
                                          <p:attrName>style.visibility</p:attrName>
                                        </p:attrNameLst>
                                      </p:cBhvr>
                                      <p:to>
                                        <p:strVal val="visible"/>
                                      </p:to>
                                    </p:set>
                                    <p:anim calcmode="lin" valueType="num">
                                      <p:cBhvr>
                                        <p:cTn id="12" dur="2000" fill="hold"/>
                                        <p:tgtEl>
                                          <p:spTgt spid="227343"/>
                                        </p:tgtEl>
                                        <p:attrNameLst>
                                          <p:attrName>ppt_w</p:attrName>
                                        </p:attrNameLst>
                                      </p:cBhvr>
                                      <p:tavLst>
                                        <p:tav tm="0">
                                          <p:val>
                                            <p:fltVal val="0"/>
                                          </p:val>
                                        </p:tav>
                                        <p:tav tm="100000">
                                          <p:val>
                                            <p:strVal val="#ppt_w"/>
                                          </p:val>
                                        </p:tav>
                                      </p:tavLst>
                                    </p:anim>
                                    <p:anim calcmode="lin" valueType="num">
                                      <p:cBhvr>
                                        <p:cTn id="13" dur="2000" fill="hold"/>
                                        <p:tgtEl>
                                          <p:spTgt spid="227343"/>
                                        </p:tgtEl>
                                        <p:attrNameLst>
                                          <p:attrName>ppt_h</p:attrName>
                                        </p:attrNameLst>
                                      </p:cBhvr>
                                      <p:tavLst>
                                        <p:tav tm="0">
                                          <p:val>
                                            <p:fltVal val="0"/>
                                          </p:val>
                                        </p:tav>
                                        <p:tav tm="100000">
                                          <p:val>
                                            <p:strVal val="#ppt_h"/>
                                          </p:val>
                                        </p:tav>
                                      </p:tavLst>
                                    </p:anim>
                                  </p:childTnLst>
                                </p:cTn>
                              </p:par>
                            </p:childTnLst>
                          </p:cTn>
                        </p:par>
                        <p:par>
                          <p:cTn id="14" fill="hold">
                            <p:stCondLst>
                              <p:cond delay="4000"/>
                            </p:stCondLst>
                            <p:childTnLst>
                              <p:par>
                                <p:cTn id="15" presetID="23" presetClass="entr" presetSubtype="16" fill="hold" grpId="0" nodeType="afterEffect">
                                  <p:stCondLst>
                                    <p:cond delay="0"/>
                                  </p:stCondLst>
                                  <p:childTnLst>
                                    <p:set>
                                      <p:cBhvr>
                                        <p:cTn id="16" dur="1" fill="hold">
                                          <p:stCondLst>
                                            <p:cond delay="0"/>
                                          </p:stCondLst>
                                        </p:cTn>
                                        <p:tgtEl>
                                          <p:spTgt spid="227335"/>
                                        </p:tgtEl>
                                        <p:attrNameLst>
                                          <p:attrName>style.visibility</p:attrName>
                                        </p:attrNameLst>
                                      </p:cBhvr>
                                      <p:to>
                                        <p:strVal val="visible"/>
                                      </p:to>
                                    </p:set>
                                    <p:anim calcmode="lin" valueType="num">
                                      <p:cBhvr>
                                        <p:cTn id="17" dur="2000" fill="hold"/>
                                        <p:tgtEl>
                                          <p:spTgt spid="227335"/>
                                        </p:tgtEl>
                                        <p:attrNameLst>
                                          <p:attrName>ppt_w</p:attrName>
                                        </p:attrNameLst>
                                      </p:cBhvr>
                                      <p:tavLst>
                                        <p:tav tm="0">
                                          <p:val>
                                            <p:fltVal val="0"/>
                                          </p:val>
                                        </p:tav>
                                        <p:tav tm="100000">
                                          <p:val>
                                            <p:strVal val="#ppt_w"/>
                                          </p:val>
                                        </p:tav>
                                      </p:tavLst>
                                    </p:anim>
                                    <p:anim calcmode="lin" valueType="num">
                                      <p:cBhvr>
                                        <p:cTn id="18" dur="2000" fill="hold"/>
                                        <p:tgtEl>
                                          <p:spTgt spid="227335"/>
                                        </p:tgtEl>
                                        <p:attrNameLst>
                                          <p:attrName>ppt_h</p:attrName>
                                        </p:attrNameLst>
                                      </p:cBhvr>
                                      <p:tavLst>
                                        <p:tav tm="0">
                                          <p:val>
                                            <p:fltVal val="0"/>
                                          </p:val>
                                        </p:tav>
                                        <p:tav tm="100000">
                                          <p:val>
                                            <p:strVal val="#ppt_h"/>
                                          </p:val>
                                        </p:tav>
                                      </p:tavLst>
                                    </p:anim>
                                  </p:childTnLst>
                                </p:cTn>
                              </p:par>
                            </p:childTnLst>
                          </p:cTn>
                        </p:par>
                        <p:par>
                          <p:cTn id="19" fill="hold">
                            <p:stCondLst>
                              <p:cond delay="6000"/>
                            </p:stCondLst>
                            <p:childTnLst>
                              <p:par>
                                <p:cTn id="20" presetID="35" presetClass="entr" presetSubtype="0" fill="hold" nodeType="afterEffect">
                                  <p:stCondLst>
                                    <p:cond delay="0"/>
                                  </p:stCondLst>
                                  <p:childTnLst>
                                    <p:set>
                                      <p:cBhvr>
                                        <p:cTn id="21" dur="1" fill="hold">
                                          <p:stCondLst>
                                            <p:cond delay="0"/>
                                          </p:stCondLst>
                                        </p:cTn>
                                        <p:tgtEl>
                                          <p:spTgt spid="305152"/>
                                        </p:tgtEl>
                                        <p:attrNameLst>
                                          <p:attrName>style.visibility</p:attrName>
                                        </p:attrNameLst>
                                      </p:cBhvr>
                                      <p:to>
                                        <p:strVal val="visible"/>
                                      </p:to>
                                    </p:set>
                                    <p:animEffect transition="in" filter="fade">
                                      <p:cBhvr>
                                        <p:cTn id="22" dur="2000"/>
                                        <p:tgtEl>
                                          <p:spTgt spid="305152"/>
                                        </p:tgtEl>
                                      </p:cBhvr>
                                    </p:animEffect>
                                    <p:anim calcmode="lin" valueType="num">
                                      <p:cBhvr>
                                        <p:cTn id="23" dur="2000" fill="hold"/>
                                        <p:tgtEl>
                                          <p:spTgt spid="305152"/>
                                        </p:tgtEl>
                                        <p:attrNameLst>
                                          <p:attrName>style.rotation</p:attrName>
                                        </p:attrNameLst>
                                      </p:cBhvr>
                                      <p:tavLst>
                                        <p:tav tm="0">
                                          <p:val>
                                            <p:fltVal val="720"/>
                                          </p:val>
                                        </p:tav>
                                        <p:tav tm="100000">
                                          <p:val>
                                            <p:fltVal val="0"/>
                                          </p:val>
                                        </p:tav>
                                      </p:tavLst>
                                    </p:anim>
                                    <p:anim calcmode="lin" valueType="num">
                                      <p:cBhvr>
                                        <p:cTn id="24" dur="2000" fill="hold"/>
                                        <p:tgtEl>
                                          <p:spTgt spid="305152"/>
                                        </p:tgtEl>
                                        <p:attrNameLst>
                                          <p:attrName>ppt_h</p:attrName>
                                        </p:attrNameLst>
                                      </p:cBhvr>
                                      <p:tavLst>
                                        <p:tav tm="0">
                                          <p:val>
                                            <p:fltVal val="0"/>
                                          </p:val>
                                        </p:tav>
                                        <p:tav tm="100000">
                                          <p:val>
                                            <p:strVal val="#ppt_h"/>
                                          </p:val>
                                        </p:tav>
                                      </p:tavLst>
                                    </p:anim>
                                    <p:anim calcmode="lin" valueType="num">
                                      <p:cBhvr>
                                        <p:cTn id="25" dur="2000" fill="hold"/>
                                        <p:tgtEl>
                                          <p:spTgt spid="305152"/>
                                        </p:tgtEl>
                                        <p:attrNameLst>
                                          <p:attrName>ppt_w</p:attrName>
                                        </p:attrNameLst>
                                      </p:cBhvr>
                                      <p:tavLst>
                                        <p:tav tm="0">
                                          <p:val>
                                            <p:fltVal val="0"/>
                                          </p:val>
                                        </p:tav>
                                        <p:tav tm="100000">
                                          <p:val>
                                            <p:strVal val="#ppt_w"/>
                                          </p:val>
                                        </p:tav>
                                      </p:tavLst>
                                    </p:anim>
                                  </p:childTnLst>
                                </p:cTn>
                              </p:par>
                            </p:childTnLst>
                          </p:cTn>
                        </p:par>
                        <p:par>
                          <p:cTn id="26" fill="hold">
                            <p:stCondLst>
                              <p:cond delay="8000"/>
                            </p:stCondLst>
                            <p:childTnLst>
                              <p:par>
                                <p:cTn id="27" presetID="22" presetClass="entr" presetSubtype="8" fill="hold" grpId="0" nodeType="afterEffect">
                                  <p:stCondLst>
                                    <p:cond delay="1000"/>
                                  </p:stCondLst>
                                  <p:childTnLst>
                                    <p:set>
                                      <p:cBhvr>
                                        <p:cTn id="28" dur="1" fill="hold">
                                          <p:stCondLst>
                                            <p:cond delay="0"/>
                                          </p:stCondLst>
                                        </p:cTn>
                                        <p:tgtEl>
                                          <p:spTgt spid="227341"/>
                                        </p:tgtEl>
                                        <p:attrNameLst>
                                          <p:attrName>style.visibility</p:attrName>
                                        </p:attrNameLst>
                                      </p:cBhvr>
                                      <p:to>
                                        <p:strVal val="visible"/>
                                      </p:to>
                                    </p:set>
                                    <p:animEffect transition="in" filter="wipe(left)">
                                      <p:cBhvr>
                                        <p:cTn id="29" dur="3000"/>
                                        <p:tgtEl>
                                          <p:spTgt spid="227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p:bldP spid="227335" grpId="0"/>
      <p:bldP spid="227341" grpId="0"/>
      <p:bldP spid="2273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4498" name="Object 1026"/>
          <p:cNvGraphicFramePr>
            <a:graphicFrameLocks noChangeAspect="1"/>
          </p:cNvGraphicFramePr>
          <p:nvPr/>
        </p:nvGraphicFramePr>
        <p:xfrm>
          <a:off x="857250" y="1905000"/>
          <a:ext cx="7431088" cy="2771775"/>
        </p:xfrm>
        <a:graphic>
          <a:graphicData uri="http://schemas.openxmlformats.org/presentationml/2006/ole">
            <p:oleObj spid="_x0000_s234498" name="Imagen de mapa de bits" r:id="rId4" imgW="7430537" imgH="2771429" progId="Paint.Picture">
              <p:embed/>
            </p:oleObj>
          </a:graphicData>
        </a:graphic>
      </p:graphicFrame>
      <p:sp>
        <p:nvSpPr>
          <p:cNvPr id="234499" name="Text Box 1027"/>
          <p:cNvSpPr txBox="1">
            <a:spLocks noChangeArrowheads="1"/>
          </p:cNvSpPr>
          <p:nvPr/>
        </p:nvSpPr>
        <p:spPr bwMode="auto">
          <a:xfrm>
            <a:off x="468313" y="620713"/>
            <a:ext cx="8208962" cy="457200"/>
          </a:xfrm>
          <a:prstGeom prst="rect">
            <a:avLst/>
          </a:prstGeom>
          <a:noFill/>
          <a:ln w="9525">
            <a:noFill/>
            <a:miter lim="800000"/>
            <a:headEnd/>
            <a:tailEnd/>
          </a:ln>
          <a:effectLst/>
        </p:spPr>
        <p:txBody>
          <a:bodyPr>
            <a:spAutoFit/>
          </a:bodyPr>
          <a:lstStyle/>
          <a:p>
            <a:pPr>
              <a:spcBef>
                <a:spcPct val="50000"/>
              </a:spcBef>
            </a:pPr>
            <a:r>
              <a:rPr lang="es-ES" sz="2400" b="1">
                <a:solidFill>
                  <a:srgbClr val="CC0066"/>
                </a:solidFill>
                <a:effectLst>
                  <a:outerShdw blurRad="38100" dist="38100" dir="2700000" algn="tl">
                    <a:srgbClr val="000000"/>
                  </a:outerShdw>
                </a:effectLst>
              </a:rPr>
              <a:t>Modelo Molecular para la Ley de Charles y Gay-Lussac</a:t>
            </a:r>
          </a:p>
        </p:txBody>
      </p:sp>
      <p:sp>
        <p:nvSpPr>
          <p:cNvPr id="234500" name="Rectangle 1028"/>
          <p:cNvSpPr>
            <a:spLocks noChangeArrowheads="1"/>
          </p:cNvSpPr>
          <p:nvPr/>
        </p:nvSpPr>
        <p:spPr bwMode="auto">
          <a:xfrm>
            <a:off x="3224213" y="1136650"/>
            <a:ext cx="2362200" cy="504825"/>
          </a:xfrm>
          <a:prstGeom prst="rect">
            <a:avLst/>
          </a:prstGeom>
          <a:noFill/>
          <a:ln w="9525">
            <a:noFill/>
            <a:miter lim="800000"/>
            <a:headEnd/>
            <a:tailEnd/>
          </a:ln>
          <a:effectLst/>
        </p:spPr>
        <p:txBody>
          <a:bodyPr wrap="none">
            <a:spAutoFit/>
          </a:bodyPr>
          <a:lstStyle/>
          <a:p>
            <a:pPr>
              <a:lnSpc>
                <a:spcPct val="150000"/>
              </a:lnSpc>
              <a:spcBef>
                <a:spcPct val="50000"/>
              </a:spcBef>
            </a:pPr>
            <a:r>
              <a:rPr lang="es-ES"/>
              <a:t>V = K T (a n y P ctes)</a:t>
            </a:r>
          </a:p>
        </p:txBody>
      </p:sp>
      <p:sp>
        <p:nvSpPr>
          <p:cNvPr id="234501" name="Text Box 1029"/>
          <p:cNvSpPr txBox="1">
            <a:spLocks noChangeArrowheads="1"/>
          </p:cNvSpPr>
          <p:nvPr/>
        </p:nvSpPr>
        <p:spPr bwMode="auto">
          <a:xfrm>
            <a:off x="609600" y="4800600"/>
            <a:ext cx="7848600" cy="1412875"/>
          </a:xfrm>
          <a:prstGeom prst="rect">
            <a:avLst/>
          </a:prstGeom>
          <a:noFill/>
          <a:ln w="9525">
            <a:noFill/>
            <a:miter lim="800000"/>
            <a:headEnd/>
            <a:tailEnd/>
          </a:ln>
          <a:effectLst/>
        </p:spPr>
        <p:txBody>
          <a:bodyPr>
            <a:spAutoFit/>
          </a:bodyPr>
          <a:lstStyle/>
          <a:p>
            <a:pPr algn="just">
              <a:lnSpc>
                <a:spcPct val="120000"/>
              </a:lnSpc>
              <a:spcBef>
                <a:spcPct val="50000"/>
              </a:spcBef>
            </a:pPr>
            <a:r>
              <a:rPr lang="es-ES"/>
              <a:t>Al aumentar la temperatura aumenta la velocidad media de las partículas, y con ello el número de choques con las paredes. Eso provoca un aumento de la presión interior que desplaza el émbolo hasta que se iguala con la presión exterior, lo que supone un aumento del volumen del gas.</a:t>
            </a:r>
          </a:p>
        </p:txBody>
      </p:sp>
      <p:sp>
        <p:nvSpPr>
          <p:cNvPr id="234515" name="Text Box 1043"/>
          <p:cNvSpPr txBox="1">
            <a:spLocks noChangeArrowheads="1"/>
          </p:cNvSpPr>
          <p:nvPr/>
        </p:nvSpPr>
        <p:spPr bwMode="auto">
          <a:xfrm>
            <a:off x="5219700" y="115888"/>
            <a:ext cx="3816350" cy="396875"/>
          </a:xfrm>
          <a:prstGeom prst="rect">
            <a:avLst/>
          </a:prstGeom>
          <a:noFill/>
          <a:ln w="9525">
            <a:noFill/>
            <a:miter lim="800000"/>
            <a:headEnd/>
            <a:tailEnd/>
          </a:ln>
          <a:effectLst/>
        </p:spPr>
        <p:txBody>
          <a:bodyPr>
            <a:spAutoFit/>
          </a:bodyPr>
          <a:lstStyle/>
          <a:p>
            <a:pPr algn="r">
              <a:spcBef>
                <a:spcPct val="50000"/>
              </a:spcBef>
            </a:pPr>
            <a:r>
              <a:rPr lang="es-ES" sz="2000" b="1"/>
              <a:t>Teoría cinética de los gases</a:t>
            </a:r>
          </a:p>
        </p:txBody>
      </p:sp>
    </p:spTree>
  </p:cSld>
  <p:clrMapOvr>
    <a:masterClrMapping/>
  </p:clrMapOvr>
  <p:transition spd="med" advClick="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34515"/>
                                        </p:tgtEl>
                                        <p:attrNameLst>
                                          <p:attrName>style.visibility</p:attrName>
                                        </p:attrNameLst>
                                      </p:cBhvr>
                                      <p:to>
                                        <p:strVal val="visible"/>
                                      </p:to>
                                    </p:set>
                                    <p:anim calcmode="lin" valueType="num">
                                      <p:cBhvr>
                                        <p:cTn id="7" dur="2000" fill="hold"/>
                                        <p:tgtEl>
                                          <p:spTgt spid="234515"/>
                                        </p:tgtEl>
                                        <p:attrNameLst>
                                          <p:attrName>ppt_w</p:attrName>
                                        </p:attrNameLst>
                                      </p:cBhvr>
                                      <p:tavLst>
                                        <p:tav tm="0">
                                          <p:val>
                                            <p:fltVal val="0"/>
                                          </p:val>
                                        </p:tav>
                                        <p:tav tm="100000">
                                          <p:val>
                                            <p:strVal val="#ppt_w"/>
                                          </p:val>
                                        </p:tav>
                                      </p:tavLst>
                                    </p:anim>
                                    <p:anim calcmode="lin" valueType="num">
                                      <p:cBhvr>
                                        <p:cTn id="8" dur="2000" fill="hold"/>
                                        <p:tgtEl>
                                          <p:spTgt spid="234515"/>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fill="hold" grpId="0" nodeType="afterEffect">
                                  <p:stCondLst>
                                    <p:cond delay="0"/>
                                  </p:stCondLst>
                                  <p:childTnLst>
                                    <p:set>
                                      <p:cBhvr>
                                        <p:cTn id="11" dur="1" fill="hold">
                                          <p:stCondLst>
                                            <p:cond delay="0"/>
                                          </p:stCondLst>
                                        </p:cTn>
                                        <p:tgtEl>
                                          <p:spTgt spid="234499"/>
                                        </p:tgtEl>
                                        <p:attrNameLst>
                                          <p:attrName>style.visibility</p:attrName>
                                        </p:attrNameLst>
                                      </p:cBhvr>
                                      <p:to>
                                        <p:strVal val="visible"/>
                                      </p:to>
                                    </p:set>
                                    <p:anim calcmode="lin" valueType="num">
                                      <p:cBhvr>
                                        <p:cTn id="12" dur="2000" fill="hold"/>
                                        <p:tgtEl>
                                          <p:spTgt spid="234499"/>
                                        </p:tgtEl>
                                        <p:attrNameLst>
                                          <p:attrName>ppt_w</p:attrName>
                                        </p:attrNameLst>
                                      </p:cBhvr>
                                      <p:tavLst>
                                        <p:tav tm="0">
                                          <p:val>
                                            <p:fltVal val="0"/>
                                          </p:val>
                                        </p:tav>
                                        <p:tav tm="100000">
                                          <p:val>
                                            <p:strVal val="#ppt_w"/>
                                          </p:val>
                                        </p:tav>
                                      </p:tavLst>
                                    </p:anim>
                                    <p:anim calcmode="lin" valueType="num">
                                      <p:cBhvr>
                                        <p:cTn id="13" dur="2000" fill="hold"/>
                                        <p:tgtEl>
                                          <p:spTgt spid="234499"/>
                                        </p:tgtEl>
                                        <p:attrNameLst>
                                          <p:attrName>ppt_h</p:attrName>
                                        </p:attrNameLst>
                                      </p:cBhvr>
                                      <p:tavLst>
                                        <p:tav tm="0">
                                          <p:val>
                                            <p:fltVal val="0"/>
                                          </p:val>
                                        </p:tav>
                                        <p:tav tm="100000">
                                          <p:val>
                                            <p:strVal val="#ppt_h"/>
                                          </p:val>
                                        </p:tav>
                                      </p:tavLst>
                                    </p:anim>
                                  </p:childTnLst>
                                </p:cTn>
                              </p:par>
                            </p:childTnLst>
                          </p:cTn>
                        </p:par>
                        <p:par>
                          <p:cTn id="14" fill="hold">
                            <p:stCondLst>
                              <p:cond delay="4000"/>
                            </p:stCondLst>
                            <p:childTnLst>
                              <p:par>
                                <p:cTn id="15" presetID="23" presetClass="entr" presetSubtype="16" fill="hold" grpId="0" nodeType="afterEffect">
                                  <p:stCondLst>
                                    <p:cond delay="0"/>
                                  </p:stCondLst>
                                  <p:childTnLst>
                                    <p:set>
                                      <p:cBhvr>
                                        <p:cTn id="16" dur="1" fill="hold">
                                          <p:stCondLst>
                                            <p:cond delay="0"/>
                                          </p:stCondLst>
                                        </p:cTn>
                                        <p:tgtEl>
                                          <p:spTgt spid="234500"/>
                                        </p:tgtEl>
                                        <p:attrNameLst>
                                          <p:attrName>style.visibility</p:attrName>
                                        </p:attrNameLst>
                                      </p:cBhvr>
                                      <p:to>
                                        <p:strVal val="visible"/>
                                      </p:to>
                                    </p:set>
                                    <p:anim calcmode="lin" valueType="num">
                                      <p:cBhvr>
                                        <p:cTn id="17" dur="2000" fill="hold"/>
                                        <p:tgtEl>
                                          <p:spTgt spid="234500"/>
                                        </p:tgtEl>
                                        <p:attrNameLst>
                                          <p:attrName>ppt_w</p:attrName>
                                        </p:attrNameLst>
                                      </p:cBhvr>
                                      <p:tavLst>
                                        <p:tav tm="0">
                                          <p:val>
                                            <p:fltVal val="0"/>
                                          </p:val>
                                        </p:tav>
                                        <p:tav tm="100000">
                                          <p:val>
                                            <p:strVal val="#ppt_w"/>
                                          </p:val>
                                        </p:tav>
                                      </p:tavLst>
                                    </p:anim>
                                    <p:anim calcmode="lin" valueType="num">
                                      <p:cBhvr>
                                        <p:cTn id="18" dur="2000" fill="hold"/>
                                        <p:tgtEl>
                                          <p:spTgt spid="234500"/>
                                        </p:tgtEl>
                                        <p:attrNameLst>
                                          <p:attrName>ppt_h</p:attrName>
                                        </p:attrNameLst>
                                      </p:cBhvr>
                                      <p:tavLst>
                                        <p:tav tm="0">
                                          <p:val>
                                            <p:fltVal val="0"/>
                                          </p:val>
                                        </p:tav>
                                        <p:tav tm="100000">
                                          <p:val>
                                            <p:strVal val="#ppt_h"/>
                                          </p:val>
                                        </p:tav>
                                      </p:tavLst>
                                    </p:anim>
                                  </p:childTnLst>
                                </p:cTn>
                              </p:par>
                            </p:childTnLst>
                          </p:cTn>
                        </p:par>
                        <p:par>
                          <p:cTn id="19" fill="hold">
                            <p:stCondLst>
                              <p:cond delay="6000"/>
                            </p:stCondLst>
                            <p:childTnLst>
                              <p:par>
                                <p:cTn id="20" presetID="35" presetClass="entr" presetSubtype="0" fill="hold" nodeType="afterEffect">
                                  <p:stCondLst>
                                    <p:cond delay="0"/>
                                  </p:stCondLst>
                                  <p:childTnLst>
                                    <p:set>
                                      <p:cBhvr>
                                        <p:cTn id="21" dur="1" fill="hold">
                                          <p:stCondLst>
                                            <p:cond delay="0"/>
                                          </p:stCondLst>
                                        </p:cTn>
                                        <p:tgtEl>
                                          <p:spTgt spid="234498"/>
                                        </p:tgtEl>
                                        <p:attrNameLst>
                                          <p:attrName>style.visibility</p:attrName>
                                        </p:attrNameLst>
                                      </p:cBhvr>
                                      <p:to>
                                        <p:strVal val="visible"/>
                                      </p:to>
                                    </p:set>
                                    <p:animEffect transition="in" filter="fade">
                                      <p:cBhvr>
                                        <p:cTn id="22" dur="2000"/>
                                        <p:tgtEl>
                                          <p:spTgt spid="234498"/>
                                        </p:tgtEl>
                                      </p:cBhvr>
                                    </p:animEffect>
                                    <p:anim calcmode="lin" valueType="num">
                                      <p:cBhvr>
                                        <p:cTn id="23" dur="2000" fill="hold"/>
                                        <p:tgtEl>
                                          <p:spTgt spid="234498"/>
                                        </p:tgtEl>
                                        <p:attrNameLst>
                                          <p:attrName>style.rotation</p:attrName>
                                        </p:attrNameLst>
                                      </p:cBhvr>
                                      <p:tavLst>
                                        <p:tav tm="0">
                                          <p:val>
                                            <p:fltVal val="720"/>
                                          </p:val>
                                        </p:tav>
                                        <p:tav tm="100000">
                                          <p:val>
                                            <p:fltVal val="0"/>
                                          </p:val>
                                        </p:tav>
                                      </p:tavLst>
                                    </p:anim>
                                    <p:anim calcmode="lin" valueType="num">
                                      <p:cBhvr>
                                        <p:cTn id="24" dur="2000" fill="hold"/>
                                        <p:tgtEl>
                                          <p:spTgt spid="234498"/>
                                        </p:tgtEl>
                                        <p:attrNameLst>
                                          <p:attrName>ppt_h</p:attrName>
                                        </p:attrNameLst>
                                      </p:cBhvr>
                                      <p:tavLst>
                                        <p:tav tm="0">
                                          <p:val>
                                            <p:fltVal val="0"/>
                                          </p:val>
                                        </p:tav>
                                        <p:tav tm="100000">
                                          <p:val>
                                            <p:strVal val="#ppt_h"/>
                                          </p:val>
                                        </p:tav>
                                      </p:tavLst>
                                    </p:anim>
                                    <p:anim calcmode="lin" valueType="num">
                                      <p:cBhvr>
                                        <p:cTn id="25" dur="2000" fill="hold"/>
                                        <p:tgtEl>
                                          <p:spTgt spid="234498"/>
                                        </p:tgtEl>
                                        <p:attrNameLst>
                                          <p:attrName>ppt_w</p:attrName>
                                        </p:attrNameLst>
                                      </p:cBhvr>
                                      <p:tavLst>
                                        <p:tav tm="0">
                                          <p:val>
                                            <p:fltVal val="0"/>
                                          </p:val>
                                        </p:tav>
                                        <p:tav tm="100000">
                                          <p:val>
                                            <p:strVal val="#ppt_w"/>
                                          </p:val>
                                        </p:tav>
                                      </p:tavLst>
                                    </p:anim>
                                  </p:childTnLst>
                                </p:cTn>
                              </p:par>
                            </p:childTnLst>
                          </p:cTn>
                        </p:par>
                        <p:par>
                          <p:cTn id="26" fill="hold">
                            <p:stCondLst>
                              <p:cond delay="8000"/>
                            </p:stCondLst>
                            <p:childTnLst>
                              <p:par>
                                <p:cTn id="27" presetID="22" presetClass="entr" presetSubtype="8" fill="hold" grpId="0" nodeType="afterEffect">
                                  <p:stCondLst>
                                    <p:cond delay="1000"/>
                                  </p:stCondLst>
                                  <p:childTnLst>
                                    <p:set>
                                      <p:cBhvr>
                                        <p:cTn id="28" dur="1" fill="hold">
                                          <p:stCondLst>
                                            <p:cond delay="0"/>
                                          </p:stCondLst>
                                        </p:cTn>
                                        <p:tgtEl>
                                          <p:spTgt spid="234501"/>
                                        </p:tgtEl>
                                        <p:attrNameLst>
                                          <p:attrName>style.visibility</p:attrName>
                                        </p:attrNameLst>
                                      </p:cBhvr>
                                      <p:to>
                                        <p:strVal val="visible"/>
                                      </p:to>
                                    </p:set>
                                    <p:animEffect transition="in" filter="wipe(left)">
                                      <p:cBhvr>
                                        <p:cTn id="29" dur="3000"/>
                                        <p:tgtEl>
                                          <p:spTgt spid="234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p:bldP spid="234500" grpId="0"/>
      <p:bldP spid="234501" grpId="0"/>
      <p:bldP spid="2345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7" name="Text Box 3"/>
          <p:cNvSpPr txBox="1">
            <a:spLocks noChangeArrowheads="1"/>
          </p:cNvSpPr>
          <p:nvPr/>
        </p:nvSpPr>
        <p:spPr bwMode="auto">
          <a:xfrm>
            <a:off x="468313" y="620713"/>
            <a:ext cx="4032250" cy="457200"/>
          </a:xfrm>
          <a:prstGeom prst="rect">
            <a:avLst/>
          </a:prstGeom>
          <a:noFill/>
          <a:ln w="9525">
            <a:noFill/>
            <a:miter lim="800000"/>
            <a:headEnd/>
            <a:tailEnd/>
          </a:ln>
          <a:effectLst/>
        </p:spPr>
        <p:txBody>
          <a:bodyPr>
            <a:spAutoFit/>
          </a:bodyPr>
          <a:lstStyle/>
          <a:p>
            <a:pPr>
              <a:spcBef>
                <a:spcPct val="50000"/>
              </a:spcBef>
            </a:pPr>
            <a:r>
              <a:rPr lang="es-ES" sz="2400" b="1">
                <a:solidFill>
                  <a:srgbClr val="CC0066"/>
                </a:solidFill>
                <a:effectLst>
                  <a:outerShdw blurRad="38100" dist="38100" dir="2700000" algn="tl">
                    <a:srgbClr val="000000"/>
                  </a:outerShdw>
                </a:effectLst>
              </a:rPr>
              <a:t>Volumen molar de un gas</a:t>
            </a:r>
          </a:p>
        </p:txBody>
      </p:sp>
      <p:sp>
        <p:nvSpPr>
          <p:cNvPr id="287749" name="Text Box 5"/>
          <p:cNvSpPr txBox="1">
            <a:spLocks noChangeArrowheads="1"/>
          </p:cNvSpPr>
          <p:nvPr/>
        </p:nvSpPr>
        <p:spPr bwMode="auto">
          <a:xfrm>
            <a:off x="609600" y="1412875"/>
            <a:ext cx="8066088" cy="752475"/>
          </a:xfrm>
          <a:prstGeom prst="rect">
            <a:avLst/>
          </a:prstGeom>
          <a:noFill/>
          <a:ln w="9525">
            <a:noFill/>
            <a:miter lim="800000"/>
            <a:headEnd/>
            <a:tailEnd/>
          </a:ln>
          <a:effectLst/>
        </p:spPr>
        <p:txBody>
          <a:bodyPr>
            <a:spAutoFit/>
          </a:bodyPr>
          <a:lstStyle/>
          <a:p>
            <a:pPr algn="just">
              <a:lnSpc>
                <a:spcPct val="120000"/>
              </a:lnSpc>
              <a:spcBef>
                <a:spcPct val="50000"/>
              </a:spcBef>
            </a:pPr>
            <a:r>
              <a:rPr lang="es-ES"/>
              <a:t>El volumen de un mol de cualquier sustancia gaseosa es 22,4 l en condiciones normales</a:t>
            </a:r>
          </a:p>
        </p:txBody>
      </p:sp>
      <p:sp>
        <p:nvSpPr>
          <p:cNvPr id="287751" name="Text Box 7"/>
          <p:cNvSpPr txBox="1">
            <a:spLocks noChangeArrowheads="1"/>
          </p:cNvSpPr>
          <p:nvPr/>
        </p:nvSpPr>
        <p:spPr bwMode="auto">
          <a:xfrm>
            <a:off x="4573588" y="952500"/>
            <a:ext cx="862012" cy="244475"/>
          </a:xfrm>
          <a:prstGeom prst="rect">
            <a:avLst/>
          </a:prstGeom>
          <a:noFill/>
          <a:ln w="9525">
            <a:noFill/>
            <a:miter lim="800000"/>
            <a:headEnd/>
            <a:tailEnd/>
          </a:ln>
          <a:effectLst/>
        </p:spPr>
        <p:txBody>
          <a:bodyPr>
            <a:spAutoFit/>
          </a:bodyPr>
          <a:lstStyle/>
          <a:p>
            <a:pPr algn="ctr">
              <a:spcBef>
                <a:spcPct val="50000"/>
              </a:spcBef>
            </a:pPr>
            <a:r>
              <a:rPr lang="es-ES" sz="1000" i="1">
                <a:latin typeface="Tempus Sans ITC" pitchFamily="82" charset="0"/>
              </a:rPr>
              <a:t>francés</a:t>
            </a:r>
            <a:endParaRPr lang="es-ES_tradnl" sz="1000" i="1">
              <a:latin typeface="Tempus Sans ITC" pitchFamily="82" charset="0"/>
            </a:endParaRPr>
          </a:p>
        </p:txBody>
      </p:sp>
      <p:sp>
        <p:nvSpPr>
          <p:cNvPr id="287752" name="AutoShape 8">
            <a:hlinkClick r:id="rId3" action="ppaction://hlinkfile" highlightClick="1"/>
          </p:cNvPr>
          <p:cNvSpPr>
            <a:spLocks noChangeArrowheads="1"/>
          </p:cNvSpPr>
          <p:nvPr/>
        </p:nvSpPr>
        <p:spPr bwMode="auto">
          <a:xfrm>
            <a:off x="4787900" y="620713"/>
            <a:ext cx="431800" cy="287337"/>
          </a:xfrm>
          <a:prstGeom prst="actionButtonMovie">
            <a:avLst/>
          </a:prstGeom>
          <a:solidFill>
            <a:srgbClr val="9999FF"/>
          </a:solidFill>
          <a:ln w="9525">
            <a:noFill/>
            <a:miter lim="800000"/>
            <a:headEnd/>
            <a:tailEnd/>
          </a:ln>
          <a:effectLst/>
        </p:spPr>
        <p:txBody>
          <a:bodyPr wrap="none" anchor="ctr"/>
          <a:lstStyle/>
          <a:p>
            <a:endParaRPr lang="es-ES_tradnl"/>
          </a:p>
        </p:txBody>
      </p:sp>
    </p:spTree>
  </p:cSld>
  <p:clrMapOvr>
    <a:masterClrMapping/>
  </p:clrMapOvr>
  <p:transition spd="med" advClick="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87747"/>
                                        </p:tgtEl>
                                        <p:attrNameLst>
                                          <p:attrName>style.visibility</p:attrName>
                                        </p:attrNameLst>
                                      </p:cBhvr>
                                      <p:to>
                                        <p:strVal val="visible"/>
                                      </p:to>
                                    </p:set>
                                    <p:anim calcmode="lin" valueType="num">
                                      <p:cBhvr>
                                        <p:cTn id="7" dur="2000" fill="hold"/>
                                        <p:tgtEl>
                                          <p:spTgt spid="287747"/>
                                        </p:tgtEl>
                                        <p:attrNameLst>
                                          <p:attrName>ppt_w</p:attrName>
                                        </p:attrNameLst>
                                      </p:cBhvr>
                                      <p:tavLst>
                                        <p:tav tm="0">
                                          <p:val>
                                            <p:fltVal val="0"/>
                                          </p:val>
                                        </p:tav>
                                        <p:tav tm="100000">
                                          <p:val>
                                            <p:strVal val="#ppt_w"/>
                                          </p:val>
                                        </p:tav>
                                      </p:tavLst>
                                    </p:anim>
                                    <p:anim calcmode="lin" valueType="num">
                                      <p:cBhvr>
                                        <p:cTn id="8" dur="2000" fill="hold"/>
                                        <p:tgtEl>
                                          <p:spTgt spid="287747"/>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2" presetClass="entr" presetSubtype="8" fill="hold" grpId="0" nodeType="afterEffect">
                                  <p:stCondLst>
                                    <p:cond delay="1000"/>
                                  </p:stCondLst>
                                  <p:childTnLst>
                                    <p:set>
                                      <p:cBhvr>
                                        <p:cTn id="11" dur="1" fill="hold">
                                          <p:stCondLst>
                                            <p:cond delay="0"/>
                                          </p:stCondLst>
                                        </p:cTn>
                                        <p:tgtEl>
                                          <p:spTgt spid="287749"/>
                                        </p:tgtEl>
                                        <p:attrNameLst>
                                          <p:attrName>style.visibility</p:attrName>
                                        </p:attrNameLst>
                                      </p:cBhvr>
                                      <p:to>
                                        <p:strVal val="visible"/>
                                      </p:to>
                                    </p:set>
                                    <p:animEffect transition="in" filter="wipe(left)">
                                      <p:cBhvr>
                                        <p:cTn id="12" dur="3000"/>
                                        <p:tgtEl>
                                          <p:spTgt spid="287749"/>
                                        </p:tgtEl>
                                      </p:cBhvr>
                                    </p:animEffect>
                                  </p:childTnLst>
                                </p:cTn>
                              </p:par>
                            </p:childTnLst>
                          </p:cTn>
                        </p:par>
                        <p:par>
                          <p:cTn id="13" fill="hold">
                            <p:stCondLst>
                              <p:cond delay="6000"/>
                            </p:stCondLst>
                            <p:childTnLst>
                              <p:par>
                                <p:cTn id="14" presetID="19" presetClass="entr" presetSubtype="10" fill="hold" grpId="0" nodeType="afterEffect">
                                  <p:stCondLst>
                                    <p:cond delay="0"/>
                                  </p:stCondLst>
                                  <p:childTnLst>
                                    <p:set>
                                      <p:cBhvr>
                                        <p:cTn id="15" dur="1" fill="hold">
                                          <p:stCondLst>
                                            <p:cond delay="0"/>
                                          </p:stCondLst>
                                        </p:cTn>
                                        <p:tgtEl>
                                          <p:spTgt spid="287752"/>
                                        </p:tgtEl>
                                        <p:attrNameLst>
                                          <p:attrName>style.visibility</p:attrName>
                                        </p:attrNameLst>
                                      </p:cBhvr>
                                      <p:to>
                                        <p:strVal val="visible"/>
                                      </p:to>
                                    </p:set>
                                    <p:anim calcmode="lin" valueType="num">
                                      <p:cBhvr>
                                        <p:cTn id="16" dur="3000" fill="hold"/>
                                        <p:tgtEl>
                                          <p:spTgt spid="287752"/>
                                        </p:tgtEl>
                                        <p:attrNameLst>
                                          <p:attrName>ppt_w</p:attrName>
                                        </p:attrNameLst>
                                      </p:cBhvr>
                                      <p:tavLst>
                                        <p:tav tm="0" fmla="#ppt_w*sin(2.5*pi*$)">
                                          <p:val>
                                            <p:fltVal val="0"/>
                                          </p:val>
                                        </p:tav>
                                        <p:tav tm="100000">
                                          <p:val>
                                            <p:fltVal val="1"/>
                                          </p:val>
                                        </p:tav>
                                      </p:tavLst>
                                    </p:anim>
                                    <p:anim calcmode="lin" valueType="num">
                                      <p:cBhvr>
                                        <p:cTn id="17" dur="3000" fill="hold"/>
                                        <p:tgtEl>
                                          <p:spTgt spid="287752"/>
                                        </p:tgtEl>
                                        <p:attrNameLst>
                                          <p:attrName>ppt_h</p:attrName>
                                        </p:attrNameLst>
                                      </p:cBhvr>
                                      <p:tavLst>
                                        <p:tav tm="0">
                                          <p:val>
                                            <p:strVal val="#ppt_h"/>
                                          </p:val>
                                        </p:tav>
                                        <p:tav tm="100000">
                                          <p:val>
                                            <p:strVal val="#ppt_h"/>
                                          </p:val>
                                        </p:tav>
                                      </p:tavLst>
                                    </p:anim>
                                  </p:childTnLst>
                                </p:cTn>
                              </p:par>
                            </p:childTnLst>
                          </p:cTn>
                        </p:par>
                        <p:par>
                          <p:cTn id="18" fill="hold">
                            <p:stCondLst>
                              <p:cond delay="9000"/>
                            </p:stCondLst>
                            <p:childTnLst>
                              <p:par>
                                <p:cTn id="19" presetID="1" presetClass="entr" presetSubtype="0" fill="hold" grpId="0" nodeType="afterEffect">
                                  <p:stCondLst>
                                    <p:cond delay="0"/>
                                  </p:stCondLst>
                                  <p:childTnLst>
                                    <p:set>
                                      <p:cBhvr>
                                        <p:cTn id="20" dur="1" fill="hold">
                                          <p:stCondLst>
                                            <p:cond delay="0"/>
                                          </p:stCondLst>
                                        </p:cTn>
                                        <p:tgtEl>
                                          <p:spTgt spid="287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7" grpId="0"/>
      <p:bldP spid="287749" grpId="0"/>
      <p:bldP spid="287751" grpId="0"/>
      <p:bldP spid="28775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5" name="Picture 7" descr="FG06_08_1C"/>
          <p:cNvPicPr>
            <a:picLocks noChangeAspect="1" noChangeArrowheads="1"/>
          </p:cNvPicPr>
          <p:nvPr/>
        </p:nvPicPr>
        <p:blipFill>
          <a:blip r:embed="rId3" cstate="print"/>
          <a:srcRect/>
          <a:stretch>
            <a:fillRect/>
          </a:stretch>
        </p:blipFill>
        <p:spPr bwMode="auto">
          <a:xfrm>
            <a:off x="1731963" y="4005263"/>
            <a:ext cx="4711700" cy="2519362"/>
          </a:xfrm>
          <a:prstGeom prst="rect">
            <a:avLst/>
          </a:prstGeom>
          <a:noFill/>
          <a:ln w="9525">
            <a:solidFill>
              <a:schemeClr val="tx2"/>
            </a:solidFill>
            <a:miter lim="800000"/>
            <a:headEnd/>
            <a:tailEnd/>
          </a:ln>
        </p:spPr>
      </p:pic>
      <p:pic>
        <p:nvPicPr>
          <p:cNvPr id="268296" name="Picture 8" descr="FG06_16"/>
          <p:cNvPicPr>
            <a:picLocks noChangeArrowheads="1"/>
          </p:cNvPicPr>
          <p:nvPr/>
        </p:nvPicPr>
        <p:blipFill>
          <a:blip r:embed="rId4" cstate="print"/>
          <a:srcRect/>
          <a:stretch>
            <a:fillRect/>
          </a:stretch>
        </p:blipFill>
        <p:spPr bwMode="auto">
          <a:xfrm rot="-21600000">
            <a:off x="2700338" y="349250"/>
            <a:ext cx="2519362" cy="3224213"/>
          </a:xfrm>
          <a:prstGeom prst="rect">
            <a:avLst/>
          </a:prstGeom>
          <a:noFill/>
          <a:ln w="9525">
            <a:solidFill>
              <a:schemeClr val="tx2"/>
            </a:solidFill>
            <a:miter lim="800000"/>
            <a:headEnd/>
            <a:tailEnd/>
          </a:ln>
        </p:spPr>
      </p:pic>
      <p:grpSp>
        <p:nvGrpSpPr>
          <p:cNvPr id="268312" name="Group 24"/>
          <p:cNvGrpSpPr>
            <a:grpSpLocks/>
          </p:cNvGrpSpPr>
          <p:nvPr/>
        </p:nvGrpSpPr>
        <p:grpSpPr bwMode="auto">
          <a:xfrm>
            <a:off x="5365750" y="925513"/>
            <a:ext cx="3527425" cy="1063625"/>
            <a:chOff x="3380" y="583"/>
            <a:chExt cx="2222" cy="670"/>
          </a:xfrm>
        </p:grpSpPr>
        <p:sp>
          <p:nvSpPr>
            <p:cNvPr id="268308" name="Rectangle 20"/>
            <p:cNvSpPr>
              <a:spLocks noChangeAspect="1" noChangeArrowheads="1"/>
            </p:cNvSpPr>
            <p:nvPr/>
          </p:nvSpPr>
          <p:spPr bwMode="auto">
            <a:xfrm>
              <a:off x="3380" y="583"/>
              <a:ext cx="2222" cy="670"/>
            </a:xfrm>
            <a:prstGeom prst="rect">
              <a:avLst/>
            </a:prstGeom>
            <a:solidFill>
              <a:schemeClr val="bg1"/>
            </a:solidFill>
            <a:ln w="9525">
              <a:solidFill>
                <a:schemeClr val="tx2"/>
              </a:solidFill>
              <a:miter lim="800000"/>
              <a:headEnd/>
              <a:tailEnd/>
            </a:ln>
            <a:effectLst/>
          </p:spPr>
          <p:txBody>
            <a:bodyPr wrap="none" anchor="ctr"/>
            <a:lstStyle/>
            <a:p>
              <a:endParaRPr lang="es-ES_tradnl"/>
            </a:p>
          </p:txBody>
        </p:sp>
        <p:grpSp>
          <p:nvGrpSpPr>
            <p:cNvPr id="268311" name="Group 23"/>
            <p:cNvGrpSpPr>
              <a:grpSpLocks/>
            </p:cNvGrpSpPr>
            <p:nvPr/>
          </p:nvGrpSpPr>
          <p:grpSpPr bwMode="auto">
            <a:xfrm>
              <a:off x="3424" y="663"/>
              <a:ext cx="2177" cy="576"/>
              <a:chOff x="3424" y="663"/>
              <a:chExt cx="2177" cy="576"/>
            </a:xfrm>
          </p:grpSpPr>
          <p:grpSp>
            <p:nvGrpSpPr>
              <p:cNvPr id="268299" name="Group 11"/>
              <p:cNvGrpSpPr>
                <a:grpSpLocks noChangeAspect="1"/>
              </p:cNvGrpSpPr>
              <p:nvPr/>
            </p:nvGrpSpPr>
            <p:grpSpPr bwMode="auto">
              <a:xfrm>
                <a:off x="3424" y="663"/>
                <a:ext cx="1024" cy="576"/>
                <a:chOff x="3488" y="1226"/>
                <a:chExt cx="832" cy="477"/>
              </a:xfrm>
            </p:grpSpPr>
            <p:sp>
              <p:nvSpPr>
                <p:cNvPr id="268300" name="Line 12"/>
                <p:cNvSpPr>
                  <a:spLocks noChangeAspect="1" noChangeShapeType="1"/>
                </p:cNvSpPr>
                <p:nvPr/>
              </p:nvSpPr>
              <p:spPr bwMode="auto">
                <a:xfrm>
                  <a:off x="3488" y="1442"/>
                  <a:ext cx="768" cy="0"/>
                </a:xfrm>
                <a:prstGeom prst="line">
                  <a:avLst/>
                </a:prstGeom>
                <a:noFill/>
                <a:ln w="9525">
                  <a:solidFill>
                    <a:srgbClr val="5F5F5F"/>
                  </a:solidFill>
                  <a:miter lim="800000"/>
                  <a:headEnd/>
                  <a:tailEnd/>
                </a:ln>
                <a:effectLst/>
              </p:spPr>
              <p:txBody>
                <a:bodyPr wrap="none"/>
                <a:lstStyle/>
                <a:p>
                  <a:endParaRPr lang="es-ES_tradnl"/>
                </a:p>
              </p:txBody>
            </p:sp>
            <p:sp>
              <p:nvSpPr>
                <p:cNvPr id="268301" name="Rectangle 13"/>
                <p:cNvSpPr>
                  <a:spLocks noChangeAspect="1" noChangeArrowheads="1"/>
                </p:cNvSpPr>
                <p:nvPr/>
              </p:nvSpPr>
              <p:spPr bwMode="auto">
                <a:xfrm>
                  <a:off x="3792" y="1466"/>
                  <a:ext cx="188" cy="237"/>
                </a:xfrm>
                <a:prstGeom prst="rect">
                  <a:avLst/>
                </a:prstGeom>
                <a:noFill/>
                <a:ln w="12700">
                  <a:noFill/>
                  <a:miter lim="800000"/>
                  <a:headEnd/>
                  <a:tailEnd/>
                </a:ln>
                <a:effectLst/>
              </p:spPr>
              <p:txBody>
                <a:bodyPr wrap="none" lIns="90487" tIns="44450" rIns="90487" bIns="44450">
                  <a:spAutoFit/>
                </a:bodyPr>
                <a:lstStyle/>
                <a:p>
                  <a:pPr eaLnBrk="0" hangingPunct="0"/>
                  <a:r>
                    <a:rPr lang="en-US" sz="2400" b="1">
                      <a:solidFill>
                        <a:srgbClr val="777777"/>
                      </a:solidFill>
                      <a:effectLst>
                        <a:outerShdw blurRad="38100" dist="38100" dir="2700000" algn="tl">
                          <a:srgbClr val="000000"/>
                        </a:outerShdw>
                      </a:effectLst>
                    </a:rPr>
                    <a:t>T</a:t>
                  </a:r>
                </a:p>
              </p:txBody>
            </p:sp>
            <p:sp>
              <p:nvSpPr>
                <p:cNvPr id="268302" name="Text Box 14"/>
                <p:cNvSpPr txBox="1">
                  <a:spLocks noChangeAspect="1" noChangeArrowheads="1"/>
                </p:cNvSpPr>
                <p:nvPr/>
              </p:nvSpPr>
              <p:spPr bwMode="auto">
                <a:xfrm>
                  <a:off x="3504" y="1226"/>
                  <a:ext cx="816" cy="239"/>
                </a:xfrm>
                <a:prstGeom prst="rect">
                  <a:avLst/>
                </a:prstGeom>
                <a:noFill/>
                <a:ln w="9525">
                  <a:noFill/>
                  <a:miter lim="800000"/>
                  <a:headEnd/>
                  <a:tailEnd/>
                </a:ln>
                <a:effectLst/>
              </p:spPr>
              <p:txBody>
                <a:bodyPr>
                  <a:spAutoFit/>
                </a:bodyPr>
                <a:lstStyle/>
                <a:p>
                  <a:pPr algn="ctr">
                    <a:spcBef>
                      <a:spcPct val="50000"/>
                    </a:spcBef>
                  </a:pPr>
                  <a:r>
                    <a:rPr lang="es-ES" sz="2400" b="1">
                      <a:solidFill>
                        <a:srgbClr val="777777"/>
                      </a:solidFill>
                      <a:effectLst>
                        <a:outerShdw blurRad="38100" dist="38100" dir="2700000" algn="tl">
                          <a:srgbClr val="000000"/>
                        </a:outerShdw>
                      </a:effectLst>
                    </a:rPr>
                    <a:t>P.V</a:t>
                  </a:r>
                </a:p>
              </p:txBody>
            </p:sp>
          </p:grpSp>
          <p:sp>
            <p:nvSpPr>
              <p:cNvPr id="268303" name="Rectangle 15"/>
              <p:cNvSpPr>
                <a:spLocks noChangeAspect="1" noChangeArrowheads="1"/>
              </p:cNvSpPr>
              <p:nvPr/>
            </p:nvSpPr>
            <p:spPr bwMode="auto">
              <a:xfrm>
                <a:off x="4342" y="816"/>
                <a:ext cx="190" cy="210"/>
              </a:xfrm>
              <a:prstGeom prst="rect">
                <a:avLst/>
              </a:prstGeom>
              <a:noFill/>
              <a:ln w="12700">
                <a:noFill/>
                <a:miter lim="800000"/>
                <a:headEnd/>
                <a:tailEnd/>
              </a:ln>
              <a:effectLst/>
            </p:spPr>
            <p:txBody>
              <a:bodyPr wrap="none" lIns="90487" tIns="44450" rIns="90487" bIns="44450">
                <a:spAutoFit/>
              </a:bodyPr>
              <a:lstStyle/>
              <a:p>
                <a:pPr eaLnBrk="0" hangingPunct="0"/>
                <a:r>
                  <a:rPr lang="en-US" sz="1600">
                    <a:solidFill>
                      <a:srgbClr val="777777"/>
                    </a:solidFill>
                  </a:rPr>
                  <a:t>=</a:t>
                </a:r>
              </a:p>
            </p:txBody>
          </p:sp>
          <p:grpSp>
            <p:nvGrpSpPr>
              <p:cNvPr id="268304" name="Group 16"/>
              <p:cNvGrpSpPr>
                <a:grpSpLocks noChangeAspect="1"/>
              </p:cNvGrpSpPr>
              <p:nvPr/>
            </p:nvGrpSpPr>
            <p:grpSpPr bwMode="auto">
              <a:xfrm>
                <a:off x="4577" y="663"/>
                <a:ext cx="1024" cy="576"/>
                <a:chOff x="4606" y="3207"/>
                <a:chExt cx="832" cy="477"/>
              </a:xfrm>
            </p:grpSpPr>
            <p:sp>
              <p:nvSpPr>
                <p:cNvPr id="268305" name="Rectangle 17"/>
                <p:cNvSpPr>
                  <a:spLocks noChangeAspect="1" noChangeArrowheads="1"/>
                </p:cNvSpPr>
                <p:nvPr/>
              </p:nvSpPr>
              <p:spPr bwMode="auto">
                <a:xfrm>
                  <a:off x="4910" y="3447"/>
                  <a:ext cx="240" cy="237"/>
                </a:xfrm>
                <a:prstGeom prst="rect">
                  <a:avLst/>
                </a:prstGeom>
                <a:noFill/>
                <a:ln w="12700">
                  <a:noFill/>
                  <a:miter lim="800000"/>
                  <a:headEnd/>
                  <a:tailEnd/>
                </a:ln>
                <a:effectLst/>
              </p:spPr>
              <p:txBody>
                <a:bodyPr wrap="none" lIns="90487" tIns="44450" rIns="90487" bIns="44450">
                  <a:spAutoFit/>
                </a:bodyPr>
                <a:lstStyle/>
                <a:p>
                  <a:pPr eaLnBrk="0" hangingPunct="0"/>
                  <a:r>
                    <a:rPr lang="en-US" sz="2400" b="1">
                      <a:solidFill>
                        <a:srgbClr val="777777"/>
                      </a:solidFill>
                      <a:effectLst>
                        <a:outerShdw blurRad="38100" dist="38100" dir="2700000" algn="tl">
                          <a:srgbClr val="000000"/>
                        </a:outerShdw>
                      </a:effectLst>
                    </a:rPr>
                    <a:t>T´</a:t>
                  </a:r>
                </a:p>
              </p:txBody>
            </p:sp>
            <p:sp>
              <p:nvSpPr>
                <p:cNvPr id="268306" name="Text Box 18"/>
                <p:cNvSpPr txBox="1">
                  <a:spLocks noChangeAspect="1" noChangeArrowheads="1"/>
                </p:cNvSpPr>
                <p:nvPr/>
              </p:nvSpPr>
              <p:spPr bwMode="auto">
                <a:xfrm>
                  <a:off x="4622" y="3207"/>
                  <a:ext cx="816" cy="239"/>
                </a:xfrm>
                <a:prstGeom prst="rect">
                  <a:avLst/>
                </a:prstGeom>
                <a:noFill/>
                <a:ln w="9525">
                  <a:noFill/>
                  <a:miter lim="800000"/>
                  <a:headEnd/>
                  <a:tailEnd/>
                </a:ln>
                <a:effectLst/>
              </p:spPr>
              <p:txBody>
                <a:bodyPr>
                  <a:spAutoFit/>
                </a:bodyPr>
                <a:lstStyle/>
                <a:p>
                  <a:pPr algn="ctr">
                    <a:spcBef>
                      <a:spcPct val="50000"/>
                    </a:spcBef>
                  </a:pPr>
                  <a:r>
                    <a:rPr lang="es-ES" sz="2400" b="1">
                      <a:solidFill>
                        <a:srgbClr val="777777"/>
                      </a:solidFill>
                      <a:effectLst>
                        <a:outerShdw blurRad="38100" dist="38100" dir="2700000" algn="tl">
                          <a:srgbClr val="000000"/>
                        </a:outerShdw>
                      </a:effectLst>
                    </a:rPr>
                    <a:t>P´. V´</a:t>
                  </a:r>
                </a:p>
              </p:txBody>
            </p:sp>
            <p:sp>
              <p:nvSpPr>
                <p:cNvPr id="268307" name="Line 19"/>
                <p:cNvSpPr>
                  <a:spLocks noChangeAspect="1" noChangeShapeType="1"/>
                </p:cNvSpPr>
                <p:nvPr/>
              </p:nvSpPr>
              <p:spPr bwMode="auto">
                <a:xfrm>
                  <a:off x="4606" y="3423"/>
                  <a:ext cx="768" cy="0"/>
                </a:xfrm>
                <a:prstGeom prst="line">
                  <a:avLst/>
                </a:prstGeom>
                <a:noFill/>
                <a:ln w="9525">
                  <a:solidFill>
                    <a:srgbClr val="4D4D4D"/>
                  </a:solidFill>
                  <a:miter lim="800000"/>
                  <a:headEnd/>
                  <a:tailEnd/>
                </a:ln>
                <a:effectLst/>
              </p:spPr>
              <p:txBody>
                <a:bodyPr wrap="none"/>
                <a:lstStyle/>
                <a:p>
                  <a:endParaRPr lang="es-ES_tradnl"/>
                </a:p>
              </p:txBody>
            </p:sp>
          </p:grpSp>
        </p:grpSp>
      </p:grpSp>
      <p:pic>
        <p:nvPicPr>
          <p:cNvPr id="268292" name="Picture 4" descr="publicitat"/>
          <p:cNvPicPr>
            <a:picLocks noChangeAspect="1" noChangeArrowheads="1"/>
          </p:cNvPicPr>
          <p:nvPr/>
        </p:nvPicPr>
        <p:blipFill>
          <a:blip r:embed="rId5" cstate="print"/>
          <a:srcRect/>
          <a:stretch>
            <a:fillRect/>
          </a:stretch>
        </p:blipFill>
        <p:spPr bwMode="auto">
          <a:xfrm>
            <a:off x="5508625" y="2205038"/>
            <a:ext cx="3286125" cy="2471737"/>
          </a:xfrm>
          <a:prstGeom prst="rect">
            <a:avLst/>
          </a:prstGeom>
          <a:noFill/>
          <a:ln w="9525">
            <a:solidFill>
              <a:schemeClr val="tx2"/>
            </a:solidFill>
            <a:miter lim="800000"/>
            <a:headEnd/>
            <a:tailEnd/>
          </a:ln>
          <a:effectLst/>
        </p:spPr>
      </p:pic>
      <p:pic>
        <p:nvPicPr>
          <p:cNvPr id="268310" name="Picture 22" descr="FG06_01"/>
          <p:cNvPicPr>
            <a:picLocks noChangeAspect="1" noChangeArrowheads="1"/>
          </p:cNvPicPr>
          <p:nvPr/>
        </p:nvPicPr>
        <p:blipFill>
          <a:blip r:embed="rId6" cstate="print"/>
          <a:srcRect/>
          <a:stretch>
            <a:fillRect/>
          </a:stretch>
        </p:blipFill>
        <p:spPr bwMode="auto">
          <a:xfrm>
            <a:off x="468313" y="1843088"/>
            <a:ext cx="1943100" cy="3241675"/>
          </a:xfrm>
          <a:prstGeom prst="rect">
            <a:avLst/>
          </a:prstGeom>
          <a:noFill/>
          <a:ln w="9525">
            <a:solidFill>
              <a:schemeClr val="tx2"/>
            </a:solidFill>
            <a:miter lim="800000"/>
            <a:headEnd/>
            <a:tailEnd/>
          </a:ln>
          <a:effectLst/>
        </p:spPr>
      </p:pic>
      <p:sp>
        <p:nvSpPr>
          <p:cNvPr id="268313" name="Text Box 25"/>
          <p:cNvSpPr txBox="1">
            <a:spLocks noChangeArrowheads="1"/>
          </p:cNvSpPr>
          <p:nvPr/>
        </p:nvSpPr>
        <p:spPr bwMode="auto">
          <a:xfrm>
            <a:off x="250825" y="2278063"/>
            <a:ext cx="8497888" cy="1555750"/>
          </a:xfrm>
          <a:prstGeom prst="rect">
            <a:avLst/>
          </a:prstGeom>
          <a:noFill/>
          <a:ln w="9525">
            <a:noFill/>
            <a:miter lim="800000"/>
            <a:headEnd/>
            <a:tailEnd/>
          </a:ln>
          <a:effectLst>
            <a:outerShdw dist="50800" algn="ctr" rotWithShape="0">
              <a:srgbClr val="777777"/>
            </a:outerShdw>
          </a:effectLst>
        </p:spPr>
        <p:txBody>
          <a:bodyPr>
            <a:spAutoFit/>
          </a:bodyPr>
          <a:lstStyle/>
          <a:p>
            <a:pPr algn="ctr"/>
            <a:r>
              <a:rPr lang="es-ES" sz="9600" b="1">
                <a:solidFill>
                  <a:srgbClr val="CC0066"/>
                </a:solidFill>
                <a:effectLst>
                  <a:outerShdw blurRad="38100" dist="38100" dir="2700000" algn="tl">
                    <a:srgbClr val="000000"/>
                  </a:outerShdw>
                </a:effectLst>
              </a:rPr>
              <a:t>fin</a:t>
            </a:r>
            <a:endParaRPr lang="es-ES_tradnl" sz="9600" b="1">
              <a:solidFill>
                <a:srgbClr val="CC0066"/>
              </a:solidFill>
              <a:effectLst>
                <a:outerShdw blurRad="38100" dist="38100" dir="2700000" algn="tl">
                  <a:srgbClr val="000000"/>
                </a:outerShdw>
              </a:effectLst>
            </a:endParaRPr>
          </a:p>
        </p:txBody>
      </p:sp>
      <p:sp useBgFill="1">
        <p:nvSpPr>
          <p:cNvPr id="268316" name="Text Box 28"/>
          <p:cNvSpPr txBox="1">
            <a:spLocks noChangeArrowheads="1"/>
          </p:cNvSpPr>
          <p:nvPr/>
        </p:nvSpPr>
        <p:spPr bwMode="auto">
          <a:xfrm>
            <a:off x="8532813" y="6375400"/>
            <a:ext cx="611187" cy="366713"/>
          </a:xfrm>
          <a:prstGeom prst="rect">
            <a:avLst/>
          </a:prstGeom>
          <a:ln w="9525">
            <a:noFill/>
            <a:miter lim="800000"/>
            <a:headEnd/>
            <a:tailEnd/>
          </a:ln>
          <a:effectLst/>
        </p:spPr>
        <p:txBody>
          <a:bodyPr>
            <a:spAutoFit/>
          </a:bodyPr>
          <a:lstStyle/>
          <a:p>
            <a:pPr>
              <a:spcBef>
                <a:spcPct val="50000"/>
              </a:spcBef>
            </a:pPr>
            <a:endParaRPr lang="es-ES_tradnl"/>
          </a:p>
        </p:txBody>
      </p:sp>
      <p:sp>
        <p:nvSpPr>
          <p:cNvPr id="268317" name="AutoShape 29">
            <a:hlinkClick r:id="rId7" action="ppaction://hlinksldjump" highlightClick="1"/>
          </p:cNvPr>
          <p:cNvSpPr>
            <a:spLocks noChangeArrowheads="1"/>
          </p:cNvSpPr>
          <p:nvPr/>
        </p:nvSpPr>
        <p:spPr bwMode="auto">
          <a:xfrm>
            <a:off x="7921625" y="188913"/>
            <a:ext cx="827088" cy="215900"/>
          </a:xfrm>
          <a:prstGeom prst="actionButtonBlank">
            <a:avLst/>
          </a:prstGeom>
          <a:solidFill>
            <a:srgbClr val="9999FF"/>
          </a:solidFill>
          <a:ln w="9525">
            <a:noFill/>
            <a:miter lim="800000"/>
            <a:headEnd/>
            <a:tailEnd/>
          </a:ln>
          <a:effectLst/>
        </p:spPr>
        <p:txBody>
          <a:bodyPr wrap="none" anchor="ctr"/>
          <a:lstStyle/>
          <a:p>
            <a:pPr algn="ctr"/>
            <a:r>
              <a:rPr lang="es-ES" sz="1200">
                <a:solidFill>
                  <a:srgbClr val="5F5F5F"/>
                </a:solidFill>
                <a:latin typeface="Eurostile" pitchFamily="34" charset="0"/>
              </a:rPr>
              <a:t>APÉNDICE</a:t>
            </a:r>
            <a:endParaRPr lang="es-ES_tradnl" sz="1200">
              <a:solidFill>
                <a:srgbClr val="5F5F5F"/>
              </a:solidFill>
              <a:latin typeface="Eurostile" pitchFamily="34" charset="0"/>
            </a:endParaRPr>
          </a:p>
        </p:txBody>
      </p:sp>
    </p:spTree>
  </p:cSld>
  <p:clrMapOvr>
    <a:masterClrMapping/>
  </p:clrMapOvr>
  <p:transition spd="med" advClick="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1" nodeType="afterEffect">
                                  <p:stCondLst>
                                    <p:cond delay="0"/>
                                  </p:stCondLst>
                                  <p:childTnLst>
                                    <p:set>
                                      <p:cBhvr>
                                        <p:cTn id="6" dur="1" fill="hold">
                                          <p:stCondLst>
                                            <p:cond delay="0"/>
                                          </p:stCondLst>
                                        </p:cTn>
                                        <p:tgtEl>
                                          <p:spTgt spid="268313"/>
                                        </p:tgtEl>
                                        <p:attrNameLst>
                                          <p:attrName>style.visibility</p:attrName>
                                        </p:attrNameLst>
                                      </p:cBhvr>
                                      <p:to>
                                        <p:strVal val="visible"/>
                                      </p:to>
                                    </p:set>
                                    <p:animEffect transition="in" filter="fade">
                                      <p:cBhvr>
                                        <p:cTn id="7" dur="770" decel="100000"/>
                                        <p:tgtEl>
                                          <p:spTgt spid="268313"/>
                                        </p:tgtEl>
                                      </p:cBhvr>
                                    </p:animEffect>
                                    <p:animScale>
                                      <p:cBhvr>
                                        <p:cTn id="8" dur="770" decel="100000"/>
                                        <p:tgtEl>
                                          <p:spTgt spid="268313"/>
                                        </p:tgtEl>
                                      </p:cBhvr>
                                      <p:from x="10000" y="10000"/>
                                      <p:to x="200000" y="450000"/>
                                    </p:animScale>
                                    <p:animScale>
                                      <p:cBhvr>
                                        <p:cTn id="9" dur="1230" accel="100000" fill="hold">
                                          <p:stCondLst>
                                            <p:cond delay="770"/>
                                          </p:stCondLst>
                                        </p:cTn>
                                        <p:tgtEl>
                                          <p:spTgt spid="268313"/>
                                        </p:tgtEl>
                                      </p:cBhvr>
                                      <p:from x="200000" y="450000"/>
                                      <p:to x="100000" y="100000"/>
                                    </p:animScale>
                                    <p:set>
                                      <p:cBhvr>
                                        <p:cTn id="10" dur="770" fill="hold"/>
                                        <p:tgtEl>
                                          <p:spTgt spid="268313"/>
                                        </p:tgtEl>
                                        <p:attrNameLst>
                                          <p:attrName>ppt_x</p:attrName>
                                        </p:attrNameLst>
                                      </p:cBhvr>
                                      <p:to>
                                        <p:strVal val="(0.5)"/>
                                      </p:to>
                                    </p:set>
                                    <p:anim from="(0.5)" to="(#ppt_x)" calcmode="lin" valueType="num">
                                      <p:cBhvr>
                                        <p:cTn id="11" dur="1230" accel="100000" fill="hold">
                                          <p:stCondLst>
                                            <p:cond delay="770"/>
                                          </p:stCondLst>
                                        </p:cTn>
                                        <p:tgtEl>
                                          <p:spTgt spid="268313"/>
                                        </p:tgtEl>
                                        <p:attrNameLst>
                                          <p:attrName>ppt_x</p:attrName>
                                        </p:attrNameLst>
                                      </p:cBhvr>
                                    </p:anim>
                                    <p:set>
                                      <p:cBhvr>
                                        <p:cTn id="12" dur="770" fill="hold"/>
                                        <p:tgtEl>
                                          <p:spTgt spid="268313"/>
                                        </p:tgtEl>
                                        <p:attrNameLst>
                                          <p:attrName>ppt_y</p:attrName>
                                        </p:attrNameLst>
                                      </p:cBhvr>
                                      <p:to>
                                        <p:strVal val="(#ppt_y+0.4)"/>
                                      </p:to>
                                    </p:set>
                                    <p:anim from="(#ppt_y+0.4)" to="(#ppt_y)" calcmode="lin" valueType="num">
                                      <p:cBhvr>
                                        <p:cTn id="13" dur="1230" accel="100000" fill="hold">
                                          <p:stCondLst>
                                            <p:cond delay="770"/>
                                          </p:stCondLst>
                                        </p:cTn>
                                        <p:tgtEl>
                                          <p:spTgt spid="268313"/>
                                        </p:tgtEl>
                                        <p:attrNameLst>
                                          <p:attrName>ppt_y</p:attrName>
                                        </p:attrNameLst>
                                      </p:cBhvr>
                                    </p:anim>
                                  </p:childTnLst>
                                </p:cTn>
                              </p:par>
                            </p:childTnLst>
                          </p:cTn>
                        </p:par>
                        <p:par>
                          <p:cTn id="14" fill="hold">
                            <p:stCondLst>
                              <p:cond delay="2000"/>
                            </p:stCondLst>
                            <p:childTnLst>
                              <p:par>
                                <p:cTn id="15" presetID="10" presetClass="exit" presetSubtype="0" fill="hold" grpId="2" nodeType="afterEffect">
                                  <p:stCondLst>
                                    <p:cond delay="0"/>
                                  </p:stCondLst>
                                  <p:childTnLst>
                                    <p:animEffect transition="out" filter="fade">
                                      <p:cBhvr>
                                        <p:cTn id="16" dur="2000"/>
                                        <p:tgtEl>
                                          <p:spTgt spid="268313"/>
                                        </p:tgtEl>
                                      </p:cBhvr>
                                    </p:animEffect>
                                    <p:set>
                                      <p:cBhvr>
                                        <p:cTn id="17" dur="1" fill="hold">
                                          <p:stCondLst>
                                            <p:cond delay="1999"/>
                                          </p:stCondLst>
                                        </p:cTn>
                                        <p:tgtEl>
                                          <p:spTgt spid="268313"/>
                                        </p:tgtEl>
                                        <p:attrNameLst>
                                          <p:attrName>style.visibility</p:attrName>
                                        </p:attrNameLst>
                                      </p:cBhvr>
                                      <p:to>
                                        <p:strVal val="hidden"/>
                                      </p:to>
                                    </p:set>
                                  </p:childTnLst>
                                </p:cTn>
                              </p:par>
                            </p:childTnLst>
                          </p:cTn>
                        </p:par>
                        <p:par>
                          <p:cTn id="18" fill="hold">
                            <p:stCondLst>
                              <p:cond delay="4000"/>
                            </p:stCondLst>
                            <p:childTnLst>
                              <p:par>
                                <p:cTn id="19" presetID="23" presetClass="entr" presetSubtype="16" fill="hold" nodeType="afterEffect">
                                  <p:stCondLst>
                                    <p:cond delay="0"/>
                                  </p:stCondLst>
                                  <p:childTnLst>
                                    <p:set>
                                      <p:cBhvr>
                                        <p:cTn id="20" dur="1" fill="hold">
                                          <p:stCondLst>
                                            <p:cond delay="0"/>
                                          </p:stCondLst>
                                        </p:cTn>
                                        <p:tgtEl>
                                          <p:spTgt spid="268295"/>
                                        </p:tgtEl>
                                        <p:attrNameLst>
                                          <p:attrName>style.visibility</p:attrName>
                                        </p:attrNameLst>
                                      </p:cBhvr>
                                      <p:to>
                                        <p:strVal val="visible"/>
                                      </p:to>
                                    </p:set>
                                    <p:anim calcmode="lin" valueType="num">
                                      <p:cBhvr>
                                        <p:cTn id="21" dur="2000" fill="hold"/>
                                        <p:tgtEl>
                                          <p:spTgt spid="268295"/>
                                        </p:tgtEl>
                                        <p:attrNameLst>
                                          <p:attrName>ppt_w</p:attrName>
                                        </p:attrNameLst>
                                      </p:cBhvr>
                                      <p:tavLst>
                                        <p:tav tm="0">
                                          <p:val>
                                            <p:fltVal val="0"/>
                                          </p:val>
                                        </p:tav>
                                        <p:tav tm="100000">
                                          <p:val>
                                            <p:strVal val="#ppt_w"/>
                                          </p:val>
                                        </p:tav>
                                      </p:tavLst>
                                    </p:anim>
                                    <p:anim calcmode="lin" valueType="num">
                                      <p:cBhvr>
                                        <p:cTn id="22" dur="2000" fill="hold"/>
                                        <p:tgtEl>
                                          <p:spTgt spid="268295"/>
                                        </p:tgtEl>
                                        <p:attrNameLst>
                                          <p:attrName>ppt_h</p:attrName>
                                        </p:attrNameLst>
                                      </p:cBhvr>
                                      <p:tavLst>
                                        <p:tav tm="0">
                                          <p:val>
                                            <p:fltVal val="0"/>
                                          </p:val>
                                        </p:tav>
                                        <p:tav tm="100000">
                                          <p:val>
                                            <p:strVal val="#ppt_h"/>
                                          </p:val>
                                        </p:tav>
                                      </p:tavLst>
                                    </p:anim>
                                  </p:childTnLst>
                                </p:cTn>
                              </p:par>
                            </p:childTnLst>
                          </p:cTn>
                        </p:par>
                        <p:par>
                          <p:cTn id="23" fill="hold">
                            <p:stCondLst>
                              <p:cond delay="6000"/>
                            </p:stCondLst>
                            <p:childTnLst>
                              <p:par>
                                <p:cTn id="24" presetID="23" presetClass="entr" presetSubtype="16" fill="hold" nodeType="afterEffect">
                                  <p:stCondLst>
                                    <p:cond delay="0"/>
                                  </p:stCondLst>
                                  <p:childTnLst>
                                    <p:set>
                                      <p:cBhvr>
                                        <p:cTn id="25" dur="1" fill="hold">
                                          <p:stCondLst>
                                            <p:cond delay="0"/>
                                          </p:stCondLst>
                                        </p:cTn>
                                        <p:tgtEl>
                                          <p:spTgt spid="268292"/>
                                        </p:tgtEl>
                                        <p:attrNameLst>
                                          <p:attrName>style.visibility</p:attrName>
                                        </p:attrNameLst>
                                      </p:cBhvr>
                                      <p:to>
                                        <p:strVal val="visible"/>
                                      </p:to>
                                    </p:set>
                                    <p:anim calcmode="lin" valueType="num">
                                      <p:cBhvr>
                                        <p:cTn id="26" dur="2000" fill="hold"/>
                                        <p:tgtEl>
                                          <p:spTgt spid="268292"/>
                                        </p:tgtEl>
                                        <p:attrNameLst>
                                          <p:attrName>ppt_w</p:attrName>
                                        </p:attrNameLst>
                                      </p:cBhvr>
                                      <p:tavLst>
                                        <p:tav tm="0">
                                          <p:val>
                                            <p:fltVal val="0"/>
                                          </p:val>
                                        </p:tav>
                                        <p:tav tm="100000">
                                          <p:val>
                                            <p:strVal val="#ppt_w"/>
                                          </p:val>
                                        </p:tav>
                                      </p:tavLst>
                                    </p:anim>
                                    <p:anim calcmode="lin" valueType="num">
                                      <p:cBhvr>
                                        <p:cTn id="27" dur="2000" fill="hold"/>
                                        <p:tgtEl>
                                          <p:spTgt spid="268292"/>
                                        </p:tgtEl>
                                        <p:attrNameLst>
                                          <p:attrName>ppt_h</p:attrName>
                                        </p:attrNameLst>
                                      </p:cBhvr>
                                      <p:tavLst>
                                        <p:tav tm="0">
                                          <p:val>
                                            <p:fltVal val="0"/>
                                          </p:val>
                                        </p:tav>
                                        <p:tav tm="100000">
                                          <p:val>
                                            <p:strVal val="#ppt_h"/>
                                          </p:val>
                                        </p:tav>
                                      </p:tavLst>
                                    </p:anim>
                                  </p:childTnLst>
                                </p:cTn>
                              </p:par>
                            </p:childTnLst>
                          </p:cTn>
                        </p:par>
                        <p:par>
                          <p:cTn id="28" fill="hold">
                            <p:stCondLst>
                              <p:cond delay="8000"/>
                            </p:stCondLst>
                            <p:childTnLst>
                              <p:par>
                                <p:cTn id="29" presetID="23" presetClass="entr" presetSubtype="16" fill="hold" nodeType="afterEffect">
                                  <p:stCondLst>
                                    <p:cond delay="0"/>
                                  </p:stCondLst>
                                  <p:childTnLst>
                                    <p:set>
                                      <p:cBhvr>
                                        <p:cTn id="30" dur="1" fill="hold">
                                          <p:stCondLst>
                                            <p:cond delay="0"/>
                                          </p:stCondLst>
                                        </p:cTn>
                                        <p:tgtEl>
                                          <p:spTgt spid="268310"/>
                                        </p:tgtEl>
                                        <p:attrNameLst>
                                          <p:attrName>style.visibility</p:attrName>
                                        </p:attrNameLst>
                                      </p:cBhvr>
                                      <p:to>
                                        <p:strVal val="visible"/>
                                      </p:to>
                                    </p:set>
                                    <p:anim calcmode="lin" valueType="num">
                                      <p:cBhvr>
                                        <p:cTn id="31" dur="2000" fill="hold"/>
                                        <p:tgtEl>
                                          <p:spTgt spid="268310"/>
                                        </p:tgtEl>
                                        <p:attrNameLst>
                                          <p:attrName>ppt_w</p:attrName>
                                        </p:attrNameLst>
                                      </p:cBhvr>
                                      <p:tavLst>
                                        <p:tav tm="0">
                                          <p:val>
                                            <p:fltVal val="0"/>
                                          </p:val>
                                        </p:tav>
                                        <p:tav tm="100000">
                                          <p:val>
                                            <p:strVal val="#ppt_w"/>
                                          </p:val>
                                        </p:tav>
                                      </p:tavLst>
                                    </p:anim>
                                    <p:anim calcmode="lin" valueType="num">
                                      <p:cBhvr>
                                        <p:cTn id="32" dur="2000" fill="hold"/>
                                        <p:tgtEl>
                                          <p:spTgt spid="268310"/>
                                        </p:tgtEl>
                                        <p:attrNameLst>
                                          <p:attrName>ppt_h</p:attrName>
                                        </p:attrNameLst>
                                      </p:cBhvr>
                                      <p:tavLst>
                                        <p:tav tm="0">
                                          <p:val>
                                            <p:fltVal val="0"/>
                                          </p:val>
                                        </p:tav>
                                        <p:tav tm="100000">
                                          <p:val>
                                            <p:strVal val="#ppt_h"/>
                                          </p:val>
                                        </p:tav>
                                      </p:tavLst>
                                    </p:anim>
                                  </p:childTnLst>
                                </p:cTn>
                              </p:par>
                            </p:childTnLst>
                          </p:cTn>
                        </p:par>
                        <p:par>
                          <p:cTn id="33" fill="hold">
                            <p:stCondLst>
                              <p:cond delay="10000"/>
                            </p:stCondLst>
                            <p:childTnLst>
                              <p:par>
                                <p:cTn id="34" presetID="23" presetClass="entr" presetSubtype="16" fill="hold" nodeType="afterEffect">
                                  <p:stCondLst>
                                    <p:cond delay="0"/>
                                  </p:stCondLst>
                                  <p:childTnLst>
                                    <p:set>
                                      <p:cBhvr>
                                        <p:cTn id="35" dur="1" fill="hold">
                                          <p:stCondLst>
                                            <p:cond delay="0"/>
                                          </p:stCondLst>
                                        </p:cTn>
                                        <p:tgtEl>
                                          <p:spTgt spid="268296"/>
                                        </p:tgtEl>
                                        <p:attrNameLst>
                                          <p:attrName>style.visibility</p:attrName>
                                        </p:attrNameLst>
                                      </p:cBhvr>
                                      <p:to>
                                        <p:strVal val="visible"/>
                                      </p:to>
                                    </p:set>
                                    <p:anim calcmode="lin" valueType="num">
                                      <p:cBhvr>
                                        <p:cTn id="36" dur="2000" fill="hold"/>
                                        <p:tgtEl>
                                          <p:spTgt spid="268296"/>
                                        </p:tgtEl>
                                        <p:attrNameLst>
                                          <p:attrName>ppt_w</p:attrName>
                                        </p:attrNameLst>
                                      </p:cBhvr>
                                      <p:tavLst>
                                        <p:tav tm="0">
                                          <p:val>
                                            <p:fltVal val="0"/>
                                          </p:val>
                                        </p:tav>
                                        <p:tav tm="100000">
                                          <p:val>
                                            <p:strVal val="#ppt_w"/>
                                          </p:val>
                                        </p:tav>
                                      </p:tavLst>
                                    </p:anim>
                                    <p:anim calcmode="lin" valueType="num">
                                      <p:cBhvr>
                                        <p:cTn id="37" dur="2000" fill="hold"/>
                                        <p:tgtEl>
                                          <p:spTgt spid="268296"/>
                                        </p:tgtEl>
                                        <p:attrNameLst>
                                          <p:attrName>ppt_h</p:attrName>
                                        </p:attrNameLst>
                                      </p:cBhvr>
                                      <p:tavLst>
                                        <p:tav tm="0">
                                          <p:val>
                                            <p:fltVal val="0"/>
                                          </p:val>
                                        </p:tav>
                                        <p:tav tm="100000">
                                          <p:val>
                                            <p:strVal val="#ppt_h"/>
                                          </p:val>
                                        </p:tav>
                                      </p:tavLst>
                                    </p:anim>
                                  </p:childTnLst>
                                </p:cTn>
                              </p:par>
                            </p:childTnLst>
                          </p:cTn>
                        </p:par>
                        <p:par>
                          <p:cTn id="38" fill="hold">
                            <p:stCondLst>
                              <p:cond delay="12000"/>
                            </p:stCondLst>
                            <p:childTnLst>
                              <p:par>
                                <p:cTn id="39" presetID="23" presetClass="entr" presetSubtype="16" fill="hold" nodeType="afterEffect">
                                  <p:stCondLst>
                                    <p:cond delay="0"/>
                                  </p:stCondLst>
                                  <p:childTnLst>
                                    <p:set>
                                      <p:cBhvr>
                                        <p:cTn id="40" dur="1" fill="hold">
                                          <p:stCondLst>
                                            <p:cond delay="0"/>
                                          </p:stCondLst>
                                        </p:cTn>
                                        <p:tgtEl>
                                          <p:spTgt spid="268312"/>
                                        </p:tgtEl>
                                        <p:attrNameLst>
                                          <p:attrName>style.visibility</p:attrName>
                                        </p:attrNameLst>
                                      </p:cBhvr>
                                      <p:to>
                                        <p:strVal val="visible"/>
                                      </p:to>
                                    </p:set>
                                    <p:anim calcmode="lin" valueType="num">
                                      <p:cBhvr>
                                        <p:cTn id="41" dur="2000" fill="hold"/>
                                        <p:tgtEl>
                                          <p:spTgt spid="268312"/>
                                        </p:tgtEl>
                                        <p:attrNameLst>
                                          <p:attrName>ppt_w</p:attrName>
                                        </p:attrNameLst>
                                      </p:cBhvr>
                                      <p:tavLst>
                                        <p:tav tm="0">
                                          <p:val>
                                            <p:fltVal val="0"/>
                                          </p:val>
                                        </p:tav>
                                        <p:tav tm="100000">
                                          <p:val>
                                            <p:strVal val="#ppt_w"/>
                                          </p:val>
                                        </p:tav>
                                      </p:tavLst>
                                    </p:anim>
                                    <p:anim calcmode="lin" valueType="num">
                                      <p:cBhvr>
                                        <p:cTn id="42" dur="2000" fill="hold"/>
                                        <p:tgtEl>
                                          <p:spTgt spid="268312"/>
                                        </p:tgtEl>
                                        <p:attrNameLst>
                                          <p:attrName>ppt_h</p:attrName>
                                        </p:attrNameLst>
                                      </p:cBhvr>
                                      <p:tavLst>
                                        <p:tav tm="0">
                                          <p:val>
                                            <p:fltVal val="0"/>
                                          </p:val>
                                        </p:tav>
                                        <p:tav tm="100000">
                                          <p:val>
                                            <p:strVal val="#ppt_h"/>
                                          </p:val>
                                        </p:tav>
                                      </p:tavLst>
                                    </p:anim>
                                  </p:childTnLst>
                                </p:cTn>
                              </p:par>
                            </p:childTnLst>
                          </p:cTn>
                        </p:par>
                        <p:par>
                          <p:cTn id="43" fill="hold">
                            <p:stCondLst>
                              <p:cond delay="14000"/>
                            </p:stCondLst>
                            <p:childTnLst>
                              <p:par>
                                <p:cTn id="44" presetID="19" presetClass="entr" presetSubtype="10" fill="hold" grpId="0" nodeType="afterEffect">
                                  <p:stCondLst>
                                    <p:cond delay="0"/>
                                  </p:stCondLst>
                                  <p:childTnLst>
                                    <p:set>
                                      <p:cBhvr>
                                        <p:cTn id="45" dur="1" fill="hold">
                                          <p:stCondLst>
                                            <p:cond delay="0"/>
                                          </p:stCondLst>
                                        </p:cTn>
                                        <p:tgtEl>
                                          <p:spTgt spid="268313"/>
                                        </p:tgtEl>
                                        <p:attrNameLst>
                                          <p:attrName>style.visibility</p:attrName>
                                        </p:attrNameLst>
                                      </p:cBhvr>
                                      <p:to>
                                        <p:strVal val="visible"/>
                                      </p:to>
                                    </p:set>
                                    <p:anim calcmode="lin" valueType="num">
                                      <p:cBhvr>
                                        <p:cTn id="46" dur="5000" fill="hold"/>
                                        <p:tgtEl>
                                          <p:spTgt spid="268313"/>
                                        </p:tgtEl>
                                        <p:attrNameLst>
                                          <p:attrName>ppt_w</p:attrName>
                                        </p:attrNameLst>
                                      </p:cBhvr>
                                      <p:tavLst>
                                        <p:tav tm="0" fmla="#ppt_w*sin(2.5*pi*$)">
                                          <p:val>
                                            <p:fltVal val="0"/>
                                          </p:val>
                                        </p:tav>
                                        <p:tav tm="100000">
                                          <p:val>
                                            <p:fltVal val="1"/>
                                          </p:val>
                                        </p:tav>
                                      </p:tavLst>
                                    </p:anim>
                                    <p:anim calcmode="lin" valueType="num">
                                      <p:cBhvr>
                                        <p:cTn id="47" dur="5000" fill="hold"/>
                                        <p:tgtEl>
                                          <p:spTgt spid="2683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313" grpId="0"/>
      <p:bldP spid="268313" grpId="1"/>
      <p:bldP spid="268313"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8" name="Rectangle 6">
            <a:hlinkClick r:id="rId3"/>
          </p:cNvPr>
          <p:cNvSpPr>
            <a:spLocks noChangeArrowheads="1"/>
          </p:cNvSpPr>
          <p:nvPr/>
        </p:nvSpPr>
        <p:spPr bwMode="auto">
          <a:xfrm>
            <a:off x="1476375" y="5589588"/>
            <a:ext cx="6864350" cy="366712"/>
          </a:xfrm>
          <a:prstGeom prst="rect">
            <a:avLst/>
          </a:prstGeom>
          <a:noFill/>
          <a:ln w="9525">
            <a:noFill/>
            <a:miter lim="800000"/>
            <a:headEnd/>
            <a:tailEnd/>
          </a:ln>
          <a:effectLst/>
        </p:spPr>
        <p:txBody>
          <a:bodyPr wrap="none">
            <a:spAutoFit/>
          </a:bodyPr>
          <a:lstStyle/>
          <a:p>
            <a:r>
              <a:rPr lang="es-ES"/>
              <a:t>http://w3.cnice.mec.es/eos/MaterialesEducativos/mem2003/gases</a:t>
            </a:r>
          </a:p>
        </p:txBody>
      </p:sp>
      <p:sp>
        <p:nvSpPr>
          <p:cNvPr id="269319" name="Text Box 7"/>
          <p:cNvSpPr txBox="1">
            <a:spLocks noChangeArrowheads="1"/>
          </p:cNvSpPr>
          <p:nvPr/>
        </p:nvSpPr>
        <p:spPr bwMode="auto">
          <a:xfrm>
            <a:off x="2339975" y="842963"/>
            <a:ext cx="4752975" cy="785812"/>
          </a:xfrm>
          <a:prstGeom prst="rect">
            <a:avLst/>
          </a:prstGeom>
          <a:noFill/>
          <a:ln w="9525">
            <a:noFill/>
            <a:miter lim="800000"/>
            <a:headEnd/>
            <a:tailEnd/>
          </a:ln>
          <a:effectLst/>
        </p:spPr>
        <p:txBody>
          <a:bodyPr>
            <a:spAutoFit/>
          </a:bodyPr>
          <a:lstStyle/>
          <a:p>
            <a:pPr algn="ctr">
              <a:lnSpc>
                <a:spcPct val="70000"/>
              </a:lnSpc>
              <a:spcBef>
                <a:spcPct val="50000"/>
              </a:spcBef>
              <a:buFont typeface="Webdings" pitchFamily="18" charset="2"/>
              <a:buNone/>
            </a:pPr>
            <a:r>
              <a:rPr lang="es-ES" sz="2400" b="1">
                <a:solidFill>
                  <a:srgbClr val="777777"/>
                </a:solidFill>
                <a:effectLst>
                  <a:outerShdw blurRad="38100" dist="38100" dir="2700000" algn="tl">
                    <a:srgbClr val="000000"/>
                  </a:outerShdw>
                </a:effectLst>
              </a:rPr>
              <a:t>Materiales premiados CNICE </a:t>
            </a:r>
          </a:p>
          <a:p>
            <a:pPr algn="ctr">
              <a:lnSpc>
                <a:spcPct val="70000"/>
              </a:lnSpc>
              <a:spcBef>
                <a:spcPct val="50000"/>
              </a:spcBef>
              <a:buFont typeface="Webdings" pitchFamily="18" charset="2"/>
              <a:buNone/>
            </a:pPr>
            <a:r>
              <a:rPr lang="es-ES" sz="2400" b="1">
                <a:solidFill>
                  <a:srgbClr val="777777"/>
                </a:solidFill>
                <a:effectLst>
                  <a:outerShdw blurRad="38100" dist="38100" dir="2700000" algn="tl">
                    <a:srgbClr val="000000"/>
                  </a:outerShdw>
                </a:effectLst>
              </a:rPr>
              <a:t>“Leyes Gases”</a:t>
            </a:r>
            <a:r>
              <a:rPr lang="es-ES" sz="2400"/>
              <a:t> </a:t>
            </a:r>
            <a:endParaRPr lang="es-ES_tradnl" sz="2400"/>
          </a:p>
        </p:txBody>
      </p:sp>
      <p:grpSp>
        <p:nvGrpSpPr>
          <p:cNvPr id="269326" name="Group 14"/>
          <p:cNvGrpSpPr>
            <a:grpSpLocks/>
          </p:cNvGrpSpPr>
          <p:nvPr/>
        </p:nvGrpSpPr>
        <p:grpSpPr bwMode="auto">
          <a:xfrm>
            <a:off x="971550" y="2349500"/>
            <a:ext cx="7129463" cy="2808288"/>
            <a:chOff x="612" y="1480"/>
            <a:chExt cx="4491" cy="1769"/>
          </a:xfrm>
        </p:grpSpPr>
        <p:grpSp>
          <p:nvGrpSpPr>
            <p:cNvPr id="269325" name="Group 13"/>
            <p:cNvGrpSpPr>
              <a:grpSpLocks/>
            </p:cNvGrpSpPr>
            <p:nvPr/>
          </p:nvGrpSpPr>
          <p:grpSpPr bwMode="auto">
            <a:xfrm>
              <a:off x="612" y="1480"/>
              <a:ext cx="4491" cy="1769"/>
              <a:chOff x="612" y="1480"/>
              <a:chExt cx="4491" cy="1769"/>
            </a:xfrm>
          </p:grpSpPr>
          <p:pic>
            <p:nvPicPr>
              <p:cNvPr id="269317" name="Picture 5">
                <a:hlinkClick r:id="rId4" action="ppaction://hlinkfile"/>
              </p:cNvPr>
              <p:cNvPicPr>
                <a:picLocks noChangeAspect="1" noChangeArrowheads="1"/>
              </p:cNvPicPr>
              <p:nvPr/>
            </p:nvPicPr>
            <p:blipFill>
              <a:blip r:embed="rId5" cstate="print"/>
              <a:srcRect t="14569" r="26910" b="47054"/>
              <a:stretch>
                <a:fillRect/>
              </a:stretch>
            </p:blipFill>
            <p:spPr bwMode="auto">
              <a:xfrm>
                <a:off x="612" y="1480"/>
                <a:ext cx="4491" cy="1769"/>
              </a:xfrm>
              <a:prstGeom prst="rect">
                <a:avLst/>
              </a:prstGeom>
              <a:noFill/>
              <a:ln w="38100">
                <a:solidFill>
                  <a:schemeClr val="tx2"/>
                </a:solidFill>
                <a:miter lim="800000"/>
                <a:headEnd/>
                <a:tailEnd/>
              </a:ln>
              <a:effectLst/>
            </p:spPr>
          </p:pic>
          <p:pic>
            <p:nvPicPr>
              <p:cNvPr id="269323" name="Picture 11"/>
              <p:cNvPicPr>
                <a:picLocks noChangeAspect="1" noChangeArrowheads="1"/>
              </p:cNvPicPr>
              <p:nvPr/>
            </p:nvPicPr>
            <p:blipFill>
              <a:blip r:embed="rId6" cstate="print"/>
              <a:srcRect l="50018" t="28349" r="24918" b="38194"/>
              <a:stretch>
                <a:fillRect/>
              </a:stretch>
            </p:blipFill>
            <p:spPr bwMode="auto">
              <a:xfrm>
                <a:off x="2111" y="1934"/>
                <a:ext cx="905" cy="906"/>
              </a:xfrm>
              <a:prstGeom prst="rect">
                <a:avLst/>
              </a:prstGeom>
              <a:noFill/>
              <a:ln w="9525">
                <a:solidFill>
                  <a:schemeClr val="tx2"/>
                </a:solidFill>
                <a:miter lim="800000"/>
                <a:headEnd/>
                <a:tailEnd/>
              </a:ln>
              <a:effectLst/>
            </p:spPr>
          </p:pic>
        </p:grpSp>
        <p:sp useBgFill="1">
          <p:nvSpPr>
            <p:cNvPr id="269321" name="AutoShape 9">
              <a:hlinkClick r:id="rId4" action="ppaction://hlinkfile" highlightClick="1"/>
            </p:cNvPr>
            <p:cNvSpPr>
              <a:spLocks noChangeArrowheads="1"/>
            </p:cNvSpPr>
            <p:nvPr/>
          </p:nvSpPr>
          <p:spPr bwMode="auto">
            <a:xfrm>
              <a:off x="4694" y="3067"/>
              <a:ext cx="363" cy="136"/>
            </a:xfrm>
            <a:prstGeom prst="actionButtonBlank">
              <a:avLst/>
            </a:prstGeom>
            <a:ln w="9525">
              <a:noFill/>
              <a:miter lim="800000"/>
              <a:headEnd/>
              <a:tailEnd/>
            </a:ln>
            <a:effectLst/>
          </p:spPr>
          <p:txBody>
            <a:bodyPr wrap="none" anchor="ctr"/>
            <a:lstStyle/>
            <a:p>
              <a:pPr algn="ctr"/>
              <a:r>
                <a:rPr lang="es-ES" sz="800"/>
                <a:t>INTRO</a:t>
              </a:r>
              <a:endParaRPr lang="es-ES_tradnl" sz="800"/>
            </a:p>
          </p:txBody>
        </p:sp>
      </p:grpSp>
      <p:sp>
        <p:nvSpPr>
          <p:cNvPr id="269324" name="Text Box 12"/>
          <p:cNvSpPr txBox="1">
            <a:spLocks noChangeArrowheads="1"/>
          </p:cNvSpPr>
          <p:nvPr/>
        </p:nvSpPr>
        <p:spPr bwMode="auto">
          <a:xfrm>
            <a:off x="7451725" y="115888"/>
            <a:ext cx="1657350" cy="396875"/>
          </a:xfrm>
          <a:prstGeom prst="rect">
            <a:avLst/>
          </a:prstGeom>
          <a:noFill/>
          <a:ln w="9525">
            <a:noFill/>
            <a:miter lim="800000"/>
            <a:headEnd/>
            <a:tailEnd/>
          </a:ln>
          <a:effectLst/>
        </p:spPr>
        <p:txBody>
          <a:bodyPr>
            <a:spAutoFit/>
          </a:bodyPr>
          <a:lstStyle/>
          <a:p>
            <a:pPr algn="r">
              <a:spcBef>
                <a:spcPct val="50000"/>
              </a:spcBef>
            </a:pPr>
            <a:r>
              <a:rPr lang="es-ES" sz="2000" b="1"/>
              <a:t>Apéndice</a:t>
            </a:r>
          </a:p>
        </p:txBody>
      </p:sp>
      <p:sp useBgFill="1">
        <p:nvSpPr>
          <p:cNvPr id="269327" name="Text Box 15"/>
          <p:cNvSpPr txBox="1">
            <a:spLocks noChangeArrowheads="1"/>
          </p:cNvSpPr>
          <p:nvPr/>
        </p:nvSpPr>
        <p:spPr bwMode="auto">
          <a:xfrm>
            <a:off x="8027988" y="6308725"/>
            <a:ext cx="936625" cy="366713"/>
          </a:xfrm>
          <a:prstGeom prst="rect">
            <a:avLst/>
          </a:prstGeom>
          <a:ln w="9525">
            <a:noFill/>
            <a:miter lim="800000"/>
            <a:headEnd/>
            <a:tailEnd/>
          </a:ln>
          <a:effectLst/>
        </p:spPr>
        <p:txBody>
          <a:bodyPr>
            <a:spAutoFit/>
          </a:bodyPr>
          <a:lstStyle/>
          <a:p>
            <a:pPr>
              <a:spcBef>
                <a:spcPct val="50000"/>
              </a:spcBef>
            </a:pPr>
            <a:endParaRPr lang="es-ES_tradnl"/>
          </a:p>
        </p:txBody>
      </p:sp>
    </p:spTree>
  </p:cSld>
  <p:clrMapOvr>
    <a:masterClrMapping/>
  </p:clrMapOvr>
  <p:transition spd="med" advClick="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69324"/>
                                        </p:tgtEl>
                                        <p:attrNameLst>
                                          <p:attrName>style.visibility</p:attrName>
                                        </p:attrNameLst>
                                      </p:cBhvr>
                                      <p:to>
                                        <p:strVal val="visible"/>
                                      </p:to>
                                    </p:set>
                                    <p:anim calcmode="lin" valueType="num">
                                      <p:cBhvr>
                                        <p:cTn id="7" dur="2000" fill="hold"/>
                                        <p:tgtEl>
                                          <p:spTgt spid="269324"/>
                                        </p:tgtEl>
                                        <p:attrNameLst>
                                          <p:attrName>ppt_w</p:attrName>
                                        </p:attrNameLst>
                                      </p:cBhvr>
                                      <p:tavLst>
                                        <p:tav tm="0">
                                          <p:val>
                                            <p:fltVal val="0"/>
                                          </p:val>
                                        </p:tav>
                                        <p:tav tm="100000">
                                          <p:val>
                                            <p:strVal val="#ppt_w"/>
                                          </p:val>
                                        </p:tav>
                                      </p:tavLst>
                                    </p:anim>
                                    <p:anim calcmode="lin" valueType="num">
                                      <p:cBhvr>
                                        <p:cTn id="8" dur="2000" fill="hold"/>
                                        <p:tgtEl>
                                          <p:spTgt spid="269324"/>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fill="hold" grpId="0" nodeType="afterEffect">
                                  <p:stCondLst>
                                    <p:cond delay="0"/>
                                  </p:stCondLst>
                                  <p:childTnLst>
                                    <p:set>
                                      <p:cBhvr>
                                        <p:cTn id="11" dur="1" fill="hold">
                                          <p:stCondLst>
                                            <p:cond delay="0"/>
                                          </p:stCondLst>
                                        </p:cTn>
                                        <p:tgtEl>
                                          <p:spTgt spid="269319"/>
                                        </p:tgtEl>
                                        <p:attrNameLst>
                                          <p:attrName>style.visibility</p:attrName>
                                        </p:attrNameLst>
                                      </p:cBhvr>
                                      <p:to>
                                        <p:strVal val="visible"/>
                                      </p:to>
                                    </p:set>
                                    <p:anim calcmode="lin" valueType="num">
                                      <p:cBhvr>
                                        <p:cTn id="12" dur="2000" fill="hold"/>
                                        <p:tgtEl>
                                          <p:spTgt spid="269319"/>
                                        </p:tgtEl>
                                        <p:attrNameLst>
                                          <p:attrName>ppt_w</p:attrName>
                                        </p:attrNameLst>
                                      </p:cBhvr>
                                      <p:tavLst>
                                        <p:tav tm="0">
                                          <p:val>
                                            <p:fltVal val="0"/>
                                          </p:val>
                                        </p:tav>
                                        <p:tav tm="100000">
                                          <p:val>
                                            <p:strVal val="#ppt_w"/>
                                          </p:val>
                                        </p:tav>
                                      </p:tavLst>
                                    </p:anim>
                                    <p:anim calcmode="lin" valueType="num">
                                      <p:cBhvr>
                                        <p:cTn id="13" dur="2000" fill="hold"/>
                                        <p:tgtEl>
                                          <p:spTgt spid="269319"/>
                                        </p:tgtEl>
                                        <p:attrNameLst>
                                          <p:attrName>ppt_h</p:attrName>
                                        </p:attrNameLst>
                                      </p:cBhvr>
                                      <p:tavLst>
                                        <p:tav tm="0">
                                          <p:val>
                                            <p:fltVal val="0"/>
                                          </p:val>
                                        </p:tav>
                                        <p:tav tm="100000">
                                          <p:val>
                                            <p:strVal val="#ppt_h"/>
                                          </p:val>
                                        </p:tav>
                                      </p:tavLst>
                                    </p:anim>
                                  </p:childTnLst>
                                </p:cTn>
                              </p:par>
                            </p:childTnLst>
                          </p:cTn>
                        </p:par>
                        <p:par>
                          <p:cTn id="14" fill="hold">
                            <p:stCondLst>
                              <p:cond delay="4000"/>
                            </p:stCondLst>
                            <p:childTnLst>
                              <p:par>
                                <p:cTn id="15" presetID="35" presetClass="entr" presetSubtype="0" fill="hold" nodeType="afterEffect">
                                  <p:stCondLst>
                                    <p:cond delay="0"/>
                                  </p:stCondLst>
                                  <p:childTnLst>
                                    <p:set>
                                      <p:cBhvr>
                                        <p:cTn id="16" dur="1" fill="hold">
                                          <p:stCondLst>
                                            <p:cond delay="0"/>
                                          </p:stCondLst>
                                        </p:cTn>
                                        <p:tgtEl>
                                          <p:spTgt spid="269326"/>
                                        </p:tgtEl>
                                        <p:attrNameLst>
                                          <p:attrName>style.visibility</p:attrName>
                                        </p:attrNameLst>
                                      </p:cBhvr>
                                      <p:to>
                                        <p:strVal val="visible"/>
                                      </p:to>
                                    </p:set>
                                    <p:animEffect transition="in" filter="fade">
                                      <p:cBhvr>
                                        <p:cTn id="17" dur="2000"/>
                                        <p:tgtEl>
                                          <p:spTgt spid="269326"/>
                                        </p:tgtEl>
                                      </p:cBhvr>
                                    </p:animEffect>
                                    <p:anim calcmode="lin" valueType="num">
                                      <p:cBhvr>
                                        <p:cTn id="18" dur="2000" fill="hold"/>
                                        <p:tgtEl>
                                          <p:spTgt spid="269326"/>
                                        </p:tgtEl>
                                        <p:attrNameLst>
                                          <p:attrName>style.rotation</p:attrName>
                                        </p:attrNameLst>
                                      </p:cBhvr>
                                      <p:tavLst>
                                        <p:tav tm="0">
                                          <p:val>
                                            <p:fltVal val="720"/>
                                          </p:val>
                                        </p:tav>
                                        <p:tav tm="100000">
                                          <p:val>
                                            <p:fltVal val="0"/>
                                          </p:val>
                                        </p:tav>
                                      </p:tavLst>
                                    </p:anim>
                                    <p:anim calcmode="lin" valueType="num">
                                      <p:cBhvr>
                                        <p:cTn id="19" dur="2000" fill="hold"/>
                                        <p:tgtEl>
                                          <p:spTgt spid="269326"/>
                                        </p:tgtEl>
                                        <p:attrNameLst>
                                          <p:attrName>ppt_h</p:attrName>
                                        </p:attrNameLst>
                                      </p:cBhvr>
                                      <p:tavLst>
                                        <p:tav tm="0">
                                          <p:val>
                                            <p:fltVal val="0"/>
                                          </p:val>
                                        </p:tav>
                                        <p:tav tm="100000">
                                          <p:val>
                                            <p:strVal val="#ppt_h"/>
                                          </p:val>
                                        </p:tav>
                                      </p:tavLst>
                                    </p:anim>
                                    <p:anim calcmode="lin" valueType="num">
                                      <p:cBhvr>
                                        <p:cTn id="20" dur="2000" fill="hold"/>
                                        <p:tgtEl>
                                          <p:spTgt spid="269326"/>
                                        </p:tgtEl>
                                        <p:attrNameLst>
                                          <p:attrName>ppt_w</p:attrName>
                                        </p:attrNameLst>
                                      </p:cBhvr>
                                      <p:tavLst>
                                        <p:tav tm="0">
                                          <p:val>
                                            <p:fltVal val="0"/>
                                          </p:val>
                                        </p:tav>
                                        <p:tav tm="100000">
                                          <p:val>
                                            <p:strVal val="#ppt_w"/>
                                          </p:val>
                                        </p:tav>
                                      </p:tavLst>
                                    </p:anim>
                                  </p:childTnLst>
                                </p:cTn>
                              </p:par>
                            </p:childTnLst>
                          </p:cTn>
                        </p:par>
                        <p:par>
                          <p:cTn id="21" fill="hold">
                            <p:stCondLst>
                              <p:cond delay="6000"/>
                            </p:stCondLst>
                            <p:childTnLst>
                              <p:par>
                                <p:cTn id="22" presetID="10" presetClass="entr" presetSubtype="0" fill="hold" grpId="0" nodeType="afterEffect">
                                  <p:stCondLst>
                                    <p:cond delay="0"/>
                                  </p:stCondLst>
                                  <p:childTnLst>
                                    <p:set>
                                      <p:cBhvr>
                                        <p:cTn id="23" dur="1" fill="hold">
                                          <p:stCondLst>
                                            <p:cond delay="0"/>
                                          </p:stCondLst>
                                        </p:cTn>
                                        <p:tgtEl>
                                          <p:spTgt spid="269318"/>
                                        </p:tgtEl>
                                        <p:attrNameLst>
                                          <p:attrName>style.visibility</p:attrName>
                                        </p:attrNameLst>
                                      </p:cBhvr>
                                      <p:to>
                                        <p:strVal val="visible"/>
                                      </p:to>
                                    </p:set>
                                    <p:animEffect transition="in" filter="fade">
                                      <p:cBhvr>
                                        <p:cTn id="24" dur="2000"/>
                                        <p:tgtEl>
                                          <p:spTgt spid="269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8" grpId="0"/>
      <p:bldP spid="269319" grpId="0"/>
      <p:bldP spid="2693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8355" name="Object 1027"/>
          <p:cNvGraphicFramePr>
            <a:graphicFrameLocks noChangeAspect="1"/>
          </p:cNvGraphicFramePr>
          <p:nvPr/>
        </p:nvGraphicFramePr>
        <p:xfrm>
          <a:off x="1143000" y="1196975"/>
          <a:ext cx="6724650" cy="4603750"/>
        </p:xfrm>
        <a:graphic>
          <a:graphicData uri="http://schemas.openxmlformats.org/presentationml/2006/ole">
            <p:oleObj spid="_x0000_s228355" name="Imagen de mapa de bits" r:id="rId4" imgW="5676190" imgH="3885714" progId="Paint.Picture">
              <p:embed/>
            </p:oleObj>
          </a:graphicData>
        </a:graphic>
      </p:graphicFrame>
      <p:sp>
        <p:nvSpPr>
          <p:cNvPr id="228356" name="Rectangle 1028"/>
          <p:cNvSpPr>
            <a:spLocks noChangeArrowheads="1"/>
          </p:cNvSpPr>
          <p:nvPr/>
        </p:nvSpPr>
        <p:spPr bwMode="auto">
          <a:xfrm>
            <a:off x="6243638" y="115888"/>
            <a:ext cx="2792412" cy="396875"/>
          </a:xfrm>
          <a:prstGeom prst="rect">
            <a:avLst/>
          </a:prstGeom>
          <a:noFill/>
          <a:ln w="9525">
            <a:noFill/>
            <a:miter lim="800000"/>
            <a:headEnd/>
            <a:tailEnd/>
          </a:ln>
          <a:effectLst/>
        </p:spPr>
        <p:txBody>
          <a:bodyPr wrap="none">
            <a:spAutoFit/>
          </a:bodyPr>
          <a:lstStyle/>
          <a:p>
            <a:pPr algn="r"/>
            <a:r>
              <a:rPr lang="es-ES" sz="2000" b="1"/>
              <a:t>Estados de la materia</a:t>
            </a:r>
          </a:p>
        </p:txBody>
      </p:sp>
      <p:sp>
        <p:nvSpPr>
          <p:cNvPr id="228357" name="Text Box 1029"/>
          <p:cNvSpPr txBox="1">
            <a:spLocks noChangeArrowheads="1"/>
          </p:cNvSpPr>
          <p:nvPr/>
        </p:nvSpPr>
        <p:spPr bwMode="auto">
          <a:xfrm>
            <a:off x="1371600" y="5943600"/>
            <a:ext cx="7010400" cy="366713"/>
          </a:xfrm>
          <a:prstGeom prst="rect">
            <a:avLst/>
          </a:prstGeom>
          <a:noFill/>
          <a:ln w="9525">
            <a:noFill/>
            <a:miter lim="800000"/>
            <a:headEnd/>
            <a:tailEnd/>
          </a:ln>
          <a:effectLst/>
        </p:spPr>
        <p:txBody>
          <a:bodyPr>
            <a:spAutoFit/>
          </a:bodyPr>
          <a:lstStyle/>
          <a:p>
            <a:pPr>
              <a:spcBef>
                <a:spcPct val="50000"/>
              </a:spcBef>
            </a:pPr>
            <a:r>
              <a:rPr lang="es-ES">
                <a:latin typeface="Comic Sans MS" pitchFamily="66" charset="0"/>
              </a:rPr>
              <a:t>       </a:t>
            </a:r>
            <a:r>
              <a:rPr lang="es-ES" i="1"/>
              <a:t>GAS 	            LÍQUIDO	                  SÓLIDO</a:t>
            </a:r>
          </a:p>
        </p:txBody>
      </p:sp>
      <p:sp>
        <p:nvSpPr>
          <p:cNvPr id="228358" name="AutoShape 1030">
            <a:hlinkClick r:id="rId5" action="ppaction://hlinkfile" highlightClick="1"/>
          </p:cNvPr>
          <p:cNvSpPr>
            <a:spLocks noChangeArrowheads="1"/>
          </p:cNvSpPr>
          <p:nvPr/>
        </p:nvSpPr>
        <p:spPr bwMode="auto">
          <a:xfrm>
            <a:off x="8172450" y="2854325"/>
            <a:ext cx="431800" cy="287338"/>
          </a:xfrm>
          <a:prstGeom prst="actionButtonMovie">
            <a:avLst/>
          </a:prstGeom>
          <a:solidFill>
            <a:srgbClr val="6666FF"/>
          </a:solidFill>
          <a:ln w="9525">
            <a:noFill/>
            <a:miter lim="800000"/>
            <a:headEnd/>
            <a:tailEnd/>
          </a:ln>
          <a:effectLst/>
        </p:spPr>
        <p:txBody>
          <a:bodyPr wrap="none" anchor="ctr"/>
          <a:lstStyle/>
          <a:p>
            <a:pPr algn="ctr"/>
            <a:endParaRPr lang="es-ES_tradnl" sz="2400">
              <a:solidFill>
                <a:srgbClr val="720026"/>
              </a:solidFill>
              <a:latin typeface="Times New Roman" pitchFamily="18" charset="0"/>
            </a:endParaRPr>
          </a:p>
        </p:txBody>
      </p:sp>
    </p:spTree>
  </p:cSld>
  <p:clrMapOvr>
    <a:masterClrMapping/>
  </p:clrMapOvr>
  <p:transition spd="med" advClick="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28356"/>
                                        </p:tgtEl>
                                        <p:attrNameLst>
                                          <p:attrName>style.visibility</p:attrName>
                                        </p:attrNameLst>
                                      </p:cBhvr>
                                      <p:to>
                                        <p:strVal val="visible"/>
                                      </p:to>
                                    </p:set>
                                    <p:anim calcmode="lin" valueType="num">
                                      <p:cBhvr>
                                        <p:cTn id="7" dur="2000" fill="hold"/>
                                        <p:tgtEl>
                                          <p:spTgt spid="228356"/>
                                        </p:tgtEl>
                                        <p:attrNameLst>
                                          <p:attrName>ppt_w</p:attrName>
                                        </p:attrNameLst>
                                      </p:cBhvr>
                                      <p:tavLst>
                                        <p:tav tm="0">
                                          <p:val>
                                            <p:fltVal val="0"/>
                                          </p:val>
                                        </p:tav>
                                        <p:tav tm="100000">
                                          <p:val>
                                            <p:strVal val="#ppt_w"/>
                                          </p:val>
                                        </p:tav>
                                      </p:tavLst>
                                    </p:anim>
                                    <p:anim calcmode="lin" valueType="num">
                                      <p:cBhvr>
                                        <p:cTn id="8" dur="2000" fill="hold"/>
                                        <p:tgtEl>
                                          <p:spTgt spid="228356"/>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15" presetClass="entr" presetSubtype="0" fill="hold" nodeType="afterEffect">
                                  <p:stCondLst>
                                    <p:cond delay="0"/>
                                  </p:stCondLst>
                                  <p:childTnLst>
                                    <p:set>
                                      <p:cBhvr>
                                        <p:cTn id="11" dur="1" fill="hold">
                                          <p:stCondLst>
                                            <p:cond delay="0"/>
                                          </p:stCondLst>
                                        </p:cTn>
                                        <p:tgtEl>
                                          <p:spTgt spid="228355"/>
                                        </p:tgtEl>
                                        <p:attrNameLst>
                                          <p:attrName>style.visibility</p:attrName>
                                        </p:attrNameLst>
                                      </p:cBhvr>
                                      <p:to>
                                        <p:strVal val="visible"/>
                                      </p:to>
                                    </p:set>
                                    <p:anim calcmode="lin" valueType="num">
                                      <p:cBhvr>
                                        <p:cTn id="12" dur="2000" fill="hold"/>
                                        <p:tgtEl>
                                          <p:spTgt spid="228355"/>
                                        </p:tgtEl>
                                        <p:attrNameLst>
                                          <p:attrName>ppt_w</p:attrName>
                                        </p:attrNameLst>
                                      </p:cBhvr>
                                      <p:tavLst>
                                        <p:tav tm="0">
                                          <p:val>
                                            <p:fltVal val="0"/>
                                          </p:val>
                                        </p:tav>
                                        <p:tav tm="100000">
                                          <p:val>
                                            <p:strVal val="#ppt_w"/>
                                          </p:val>
                                        </p:tav>
                                      </p:tavLst>
                                    </p:anim>
                                    <p:anim calcmode="lin" valueType="num">
                                      <p:cBhvr>
                                        <p:cTn id="13" dur="2000" fill="hold"/>
                                        <p:tgtEl>
                                          <p:spTgt spid="228355"/>
                                        </p:tgtEl>
                                        <p:attrNameLst>
                                          <p:attrName>ppt_h</p:attrName>
                                        </p:attrNameLst>
                                      </p:cBhvr>
                                      <p:tavLst>
                                        <p:tav tm="0">
                                          <p:val>
                                            <p:fltVal val="0"/>
                                          </p:val>
                                        </p:tav>
                                        <p:tav tm="100000">
                                          <p:val>
                                            <p:strVal val="#ppt_h"/>
                                          </p:val>
                                        </p:tav>
                                      </p:tavLst>
                                    </p:anim>
                                    <p:anim calcmode="lin" valueType="num">
                                      <p:cBhvr>
                                        <p:cTn id="14" dur="2000" fill="hold"/>
                                        <p:tgtEl>
                                          <p:spTgt spid="228355"/>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228355"/>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4000"/>
                            </p:stCondLst>
                            <p:childTnLst>
                              <p:par>
                                <p:cTn id="17" presetID="12" presetClass="entr" presetSubtype="1" fill="hold" grpId="0" nodeType="afterEffect">
                                  <p:stCondLst>
                                    <p:cond delay="0"/>
                                  </p:stCondLst>
                                  <p:childTnLst>
                                    <p:set>
                                      <p:cBhvr>
                                        <p:cTn id="18" dur="1" fill="hold">
                                          <p:stCondLst>
                                            <p:cond delay="0"/>
                                          </p:stCondLst>
                                        </p:cTn>
                                        <p:tgtEl>
                                          <p:spTgt spid="228357"/>
                                        </p:tgtEl>
                                        <p:attrNameLst>
                                          <p:attrName>style.visibility</p:attrName>
                                        </p:attrNameLst>
                                      </p:cBhvr>
                                      <p:to>
                                        <p:strVal val="visible"/>
                                      </p:to>
                                    </p:set>
                                    <p:animEffect transition="in" filter="slide(fromTop)">
                                      <p:cBhvr>
                                        <p:cTn id="19" dur="1000"/>
                                        <p:tgtEl>
                                          <p:spTgt spid="228357"/>
                                        </p:tgtEl>
                                      </p:cBhvr>
                                    </p:animEffect>
                                  </p:childTnLst>
                                </p:cTn>
                              </p:par>
                            </p:childTnLst>
                          </p:cTn>
                        </p:par>
                        <p:par>
                          <p:cTn id="20" fill="hold">
                            <p:stCondLst>
                              <p:cond delay="5000"/>
                            </p:stCondLst>
                            <p:childTnLst>
                              <p:par>
                                <p:cTn id="21" presetID="19" presetClass="entr" presetSubtype="10" fill="hold" grpId="0" nodeType="afterEffect">
                                  <p:stCondLst>
                                    <p:cond delay="0"/>
                                  </p:stCondLst>
                                  <p:childTnLst>
                                    <p:set>
                                      <p:cBhvr>
                                        <p:cTn id="22" dur="1" fill="hold">
                                          <p:stCondLst>
                                            <p:cond delay="0"/>
                                          </p:stCondLst>
                                        </p:cTn>
                                        <p:tgtEl>
                                          <p:spTgt spid="228358"/>
                                        </p:tgtEl>
                                        <p:attrNameLst>
                                          <p:attrName>style.visibility</p:attrName>
                                        </p:attrNameLst>
                                      </p:cBhvr>
                                      <p:to>
                                        <p:strVal val="visible"/>
                                      </p:to>
                                    </p:set>
                                    <p:anim calcmode="lin" valueType="num">
                                      <p:cBhvr>
                                        <p:cTn id="23" dur="5000" fill="hold"/>
                                        <p:tgtEl>
                                          <p:spTgt spid="228358"/>
                                        </p:tgtEl>
                                        <p:attrNameLst>
                                          <p:attrName>ppt_w</p:attrName>
                                        </p:attrNameLst>
                                      </p:cBhvr>
                                      <p:tavLst>
                                        <p:tav tm="0" fmla="#ppt_w*sin(2.5*pi*$)">
                                          <p:val>
                                            <p:fltVal val="0"/>
                                          </p:val>
                                        </p:tav>
                                        <p:tav tm="100000">
                                          <p:val>
                                            <p:fltVal val="1"/>
                                          </p:val>
                                        </p:tav>
                                      </p:tavLst>
                                    </p:anim>
                                    <p:anim calcmode="lin" valueType="num">
                                      <p:cBhvr>
                                        <p:cTn id="24" dur="5000" fill="hold"/>
                                        <p:tgtEl>
                                          <p:spTgt spid="2283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6" grpId="0"/>
      <p:bldP spid="228357" grpId="0"/>
      <p:bldP spid="2283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Rectangle 3"/>
          <p:cNvSpPr>
            <a:spLocks noChangeArrowheads="1"/>
          </p:cNvSpPr>
          <p:nvPr>
            <p:ph type="body" sz="half" idx="1"/>
          </p:nvPr>
        </p:nvSpPr>
        <p:spPr bwMode="auto">
          <a:xfrm>
            <a:off x="250825" y="981075"/>
            <a:ext cx="8569325" cy="1655763"/>
          </a:xfrm>
          <a:noFill/>
          <a:ln>
            <a:miter lim="800000"/>
            <a:headEnd/>
            <a:tailEnd/>
          </a:ln>
        </p:spPr>
        <p:txBody>
          <a:bodyPr vert="horz" wrap="square" lIns="91440" tIns="45720" rIns="91440" bIns="45720" numCol="1" anchor="t" anchorCtr="0" compatLnSpc="1">
            <a:prstTxWarp prst="textNoShape">
              <a:avLst/>
            </a:prstTxWarp>
          </a:bodyPr>
          <a:lstStyle/>
          <a:p>
            <a:pPr marL="0" indent="0" algn="just">
              <a:spcBef>
                <a:spcPct val="0"/>
              </a:spcBef>
              <a:buFont typeface="Wingdings" pitchFamily="2" charset="2"/>
              <a:buNone/>
            </a:pPr>
            <a:r>
              <a:rPr lang="es-ES_tradnl" sz="1600">
                <a:solidFill>
                  <a:schemeClr val="tx2"/>
                </a:solidFill>
                <a:latin typeface="Arial" pitchFamily="34" charset="0"/>
              </a:rPr>
              <a:t>En estado gaseoso las partículas son </a:t>
            </a:r>
            <a:r>
              <a:rPr lang="es-ES_tradnl" sz="1600" b="1">
                <a:solidFill>
                  <a:schemeClr val="tx2"/>
                </a:solidFill>
                <a:latin typeface="Arial" pitchFamily="34" charset="0"/>
              </a:rPr>
              <a:t>independientes unas de otras</a:t>
            </a:r>
            <a:r>
              <a:rPr lang="es-ES_tradnl" sz="1600">
                <a:solidFill>
                  <a:schemeClr val="tx2"/>
                </a:solidFill>
                <a:latin typeface="Arial" pitchFamily="34" charset="0"/>
              </a:rPr>
              <a:t>, están </a:t>
            </a:r>
            <a:r>
              <a:rPr lang="es-ES_tradnl" sz="1600" b="1">
                <a:solidFill>
                  <a:schemeClr val="tx2"/>
                </a:solidFill>
                <a:latin typeface="Arial" pitchFamily="34" charset="0"/>
              </a:rPr>
              <a:t>separadas por enormes distancias con relación a su tamaño</a:t>
            </a:r>
            <a:r>
              <a:rPr lang="es-ES_tradnl" sz="1600">
                <a:solidFill>
                  <a:schemeClr val="tx2"/>
                </a:solidFill>
                <a:latin typeface="Arial" pitchFamily="34" charset="0"/>
              </a:rPr>
              <a:t>. Tal es así, que en las mismas condiciones de presión y temperatura, el volumen de un gas no depende más que del número de partículas (ley de Avogadro) y no del tamaño de éstas, despreciable frente a sus distancias. </a:t>
            </a:r>
          </a:p>
          <a:p>
            <a:pPr marL="0" indent="0" algn="just">
              <a:spcBef>
                <a:spcPct val="0"/>
              </a:spcBef>
              <a:buFont typeface="Wingdings" pitchFamily="2" charset="2"/>
              <a:buNone/>
            </a:pPr>
            <a:endParaRPr lang="es-ES_tradnl" sz="800">
              <a:solidFill>
                <a:schemeClr val="tx2"/>
              </a:solidFill>
              <a:latin typeface="Arial" pitchFamily="34" charset="0"/>
            </a:endParaRPr>
          </a:p>
          <a:p>
            <a:pPr marL="0" indent="0" algn="just">
              <a:spcBef>
                <a:spcPct val="0"/>
              </a:spcBef>
              <a:buFont typeface="Wingdings" pitchFamily="2" charset="2"/>
              <a:buNone/>
            </a:pPr>
            <a:r>
              <a:rPr lang="es-ES_tradnl" sz="1600">
                <a:solidFill>
                  <a:schemeClr val="tx2"/>
                </a:solidFill>
                <a:latin typeface="Arial" pitchFamily="34" charset="0"/>
              </a:rPr>
              <a:t>De ahí, la gran compresibilidad y los valores </a:t>
            </a:r>
            <a:r>
              <a:rPr lang="es-ES_tradnl" sz="1600">
                <a:solidFill>
                  <a:srgbClr val="333399"/>
                </a:solidFill>
                <a:latin typeface="Arial" pitchFamily="34" charset="0"/>
              </a:rPr>
              <a:t>extremadamente</a:t>
            </a:r>
            <a:r>
              <a:rPr lang="es-ES_tradnl" sz="1600">
                <a:solidFill>
                  <a:schemeClr val="tx2"/>
                </a:solidFill>
                <a:latin typeface="Arial" pitchFamily="34" charset="0"/>
              </a:rPr>
              <a:t> pequeños de las densidades de los gases </a:t>
            </a:r>
          </a:p>
        </p:txBody>
      </p:sp>
      <p:sp>
        <p:nvSpPr>
          <p:cNvPr id="262149" name="Rectangle 5"/>
          <p:cNvSpPr>
            <a:spLocks noChangeArrowheads="1"/>
          </p:cNvSpPr>
          <p:nvPr/>
        </p:nvSpPr>
        <p:spPr bwMode="auto">
          <a:xfrm>
            <a:off x="250825" y="2708275"/>
            <a:ext cx="5545138" cy="3816350"/>
          </a:xfrm>
          <a:prstGeom prst="rect">
            <a:avLst/>
          </a:prstGeom>
          <a:noFill/>
          <a:ln w="9525">
            <a:noFill/>
            <a:miter lim="800000"/>
            <a:headEnd/>
            <a:tailEnd/>
          </a:ln>
          <a:effectLst/>
        </p:spPr>
        <p:txBody>
          <a:bodyPr/>
          <a:lstStyle/>
          <a:p>
            <a:pPr algn="just">
              <a:buClr>
                <a:schemeClr val="folHlink"/>
              </a:buClr>
              <a:buSzPct val="60000"/>
              <a:buFont typeface="Wingdings" pitchFamily="2" charset="2"/>
              <a:buNone/>
            </a:pPr>
            <a:r>
              <a:rPr lang="es-ES_tradnl" sz="1600"/>
              <a:t>Las partículas de un gas se </a:t>
            </a:r>
            <a:r>
              <a:rPr lang="es-ES_tradnl" sz="1600" b="1"/>
              <a:t>mueven con total libertad</a:t>
            </a:r>
            <a:r>
              <a:rPr lang="es-ES_tradnl" sz="1600"/>
              <a:t> y tienden a separarse, aumentando la distancia entre ellas hasta ocupar todo el espacio disponible (expansibilidad). </a:t>
            </a:r>
          </a:p>
          <a:p>
            <a:pPr algn="just">
              <a:buClr>
                <a:schemeClr val="folHlink"/>
              </a:buClr>
              <a:buSzPct val="60000"/>
              <a:buFont typeface="Wingdings" pitchFamily="2" charset="2"/>
              <a:buNone/>
            </a:pPr>
            <a:endParaRPr lang="es-ES_tradnl" sz="800"/>
          </a:p>
          <a:p>
            <a:pPr algn="just">
              <a:buClr>
                <a:schemeClr val="folHlink"/>
              </a:buClr>
              <a:buSzPct val="60000"/>
              <a:buFont typeface="Wingdings" pitchFamily="2" charset="2"/>
              <a:buNone/>
            </a:pPr>
            <a:r>
              <a:rPr lang="es-ES_tradnl" sz="1600"/>
              <a:t>Por esto los gases tienden a ocupar todo el volumen del recipiente que los contiene. </a:t>
            </a:r>
          </a:p>
          <a:p>
            <a:pPr algn="just">
              <a:buClr>
                <a:schemeClr val="folHlink"/>
              </a:buClr>
              <a:buSzPct val="60000"/>
              <a:buFont typeface="Wingdings" pitchFamily="2" charset="2"/>
              <a:buNone/>
            </a:pPr>
            <a:endParaRPr lang="es-ES_tradnl" sz="800"/>
          </a:p>
          <a:p>
            <a:pPr algn="just">
              <a:buClr>
                <a:schemeClr val="folHlink"/>
              </a:buClr>
              <a:buSzPct val="60000"/>
              <a:buFont typeface="Wingdings" pitchFamily="2" charset="2"/>
              <a:buNone/>
            </a:pPr>
            <a:r>
              <a:rPr lang="es-ES_tradnl" sz="1600"/>
              <a:t>Las partículas de un gas se encuentran en constante movimiento en línea recta y cambian de dirección cuando </a:t>
            </a:r>
            <a:r>
              <a:rPr lang="es-ES_tradnl" sz="1600" b="1"/>
              <a:t>chocan entre ellas y con las paredes del recipiente</a:t>
            </a:r>
            <a:r>
              <a:rPr lang="es-ES_tradnl" sz="1600"/>
              <a:t>. </a:t>
            </a:r>
          </a:p>
          <a:p>
            <a:pPr algn="just">
              <a:buClr>
                <a:schemeClr val="folHlink"/>
              </a:buClr>
              <a:buSzPct val="60000"/>
              <a:buFont typeface="Wingdings" pitchFamily="2" charset="2"/>
              <a:buNone/>
            </a:pPr>
            <a:endParaRPr lang="es-ES_tradnl" sz="800"/>
          </a:p>
          <a:p>
            <a:pPr algn="just">
              <a:buClr>
                <a:schemeClr val="folHlink"/>
              </a:buClr>
              <a:buSzPct val="60000"/>
              <a:buFont typeface="Wingdings" pitchFamily="2" charset="2"/>
              <a:buNone/>
            </a:pPr>
            <a:r>
              <a:rPr lang="es-ES_tradnl" sz="1600"/>
              <a:t>Estos choques de las partículas del gas con las paredes del recipiente que lo contiene son los responsables de la presión del gas. </a:t>
            </a:r>
          </a:p>
          <a:p>
            <a:pPr algn="just">
              <a:buClr>
                <a:schemeClr val="folHlink"/>
              </a:buClr>
              <a:buSzPct val="60000"/>
              <a:buFont typeface="Wingdings" pitchFamily="2" charset="2"/>
              <a:buNone/>
            </a:pPr>
            <a:endParaRPr lang="es-ES" sz="800"/>
          </a:p>
          <a:p>
            <a:pPr algn="just">
              <a:buClr>
                <a:schemeClr val="folHlink"/>
              </a:buClr>
              <a:buSzPct val="60000"/>
              <a:buFont typeface="Wingdings" pitchFamily="2" charset="2"/>
              <a:buNone/>
            </a:pPr>
            <a:r>
              <a:rPr lang="es-ES" sz="1600"/>
              <a:t>Las colisiones son rápidas y elásticas (la energía total del gas permanece constante).</a:t>
            </a:r>
            <a:endParaRPr lang="es-ES_tradnl" sz="1600"/>
          </a:p>
        </p:txBody>
      </p:sp>
      <p:pic>
        <p:nvPicPr>
          <p:cNvPr id="262150" name="Picture 6" descr="FG05_01"/>
          <p:cNvPicPr>
            <a:picLocks noChangeAspect="1" noChangeArrowheads="1"/>
          </p:cNvPicPr>
          <p:nvPr/>
        </p:nvPicPr>
        <p:blipFill>
          <a:blip r:embed="rId3" cstate="print"/>
          <a:srcRect/>
          <a:stretch>
            <a:fillRect/>
          </a:stretch>
        </p:blipFill>
        <p:spPr bwMode="auto">
          <a:xfrm>
            <a:off x="5867400" y="2879725"/>
            <a:ext cx="2713038" cy="3429000"/>
          </a:xfrm>
          <a:prstGeom prst="rect">
            <a:avLst/>
          </a:prstGeom>
          <a:noFill/>
          <a:ln w="9525">
            <a:solidFill>
              <a:srgbClr val="000080"/>
            </a:solidFill>
            <a:miter lim="800000"/>
            <a:headEnd/>
            <a:tailEnd/>
          </a:ln>
          <a:effectLst>
            <a:outerShdw dist="89803" dir="18900000" algn="ctr" rotWithShape="0">
              <a:srgbClr val="5F5F5F">
                <a:alpha val="50000"/>
              </a:srgbClr>
            </a:outerShdw>
          </a:effectLst>
        </p:spPr>
      </p:pic>
      <p:sp>
        <p:nvSpPr>
          <p:cNvPr id="262152" name="Text Box 8"/>
          <p:cNvSpPr txBox="1">
            <a:spLocks noChangeArrowheads="1"/>
          </p:cNvSpPr>
          <p:nvPr/>
        </p:nvSpPr>
        <p:spPr bwMode="auto">
          <a:xfrm>
            <a:off x="323850" y="476250"/>
            <a:ext cx="2663825" cy="457200"/>
          </a:xfrm>
          <a:prstGeom prst="rect">
            <a:avLst/>
          </a:prstGeom>
          <a:noFill/>
          <a:ln w="9525">
            <a:noFill/>
            <a:miter lim="800000"/>
            <a:headEnd/>
            <a:tailEnd/>
          </a:ln>
          <a:effectLst/>
        </p:spPr>
        <p:txBody>
          <a:bodyPr>
            <a:spAutoFit/>
          </a:bodyPr>
          <a:lstStyle/>
          <a:p>
            <a:pPr>
              <a:spcBef>
                <a:spcPct val="50000"/>
              </a:spcBef>
            </a:pPr>
            <a:r>
              <a:rPr lang="es-ES" sz="2400" b="1">
                <a:solidFill>
                  <a:srgbClr val="CC0066"/>
                </a:solidFill>
                <a:effectLst>
                  <a:outerShdw blurRad="38100" dist="38100" dir="2700000" algn="tl">
                    <a:srgbClr val="000000"/>
                  </a:outerShdw>
                </a:effectLst>
              </a:rPr>
              <a:t>Estado gaseoso</a:t>
            </a:r>
            <a:endParaRPr lang="es-ES_tradnl" sz="2400" b="1">
              <a:solidFill>
                <a:srgbClr val="CC0066"/>
              </a:solidFill>
              <a:effectLst>
                <a:outerShdw blurRad="38100" dist="38100" dir="2700000" algn="tl">
                  <a:srgbClr val="000000"/>
                </a:outerShdw>
              </a:effectLst>
            </a:endParaRPr>
          </a:p>
        </p:txBody>
      </p:sp>
    </p:spTree>
  </p:cSld>
  <p:clrMapOvr>
    <a:masterClrMapping/>
  </p:clrMapOvr>
  <p:transition spd="med" advClick="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62152"/>
                                        </p:tgtEl>
                                        <p:attrNameLst>
                                          <p:attrName>style.visibility</p:attrName>
                                        </p:attrNameLst>
                                      </p:cBhvr>
                                      <p:to>
                                        <p:strVal val="visible"/>
                                      </p:to>
                                    </p:set>
                                    <p:anim calcmode="lin" valueType="num">
                                      <p:cBhvr>
                                        <p:cTn id="7" dur="2000" fill="hold"/>
                                        <p:tgtEl>
                                          <p:spTgt spid="262152"/>
                                        </p:tgtEl>
                                        <p:attrNameLst>
                                          <p:attrName>ppt_w</p:attrName>
                                        </p:attrNameLst>
                                      </p:cBhvr>
                                      <p:tavLst>
                                        <p:tav tm="0">
                                          <p:val>
                                            <p:fltVal val="0"/>
                                          </p:val>
                                        </p:tav>
                                        <p:tav tm="100000">
                                          <p:val>
                                            <p:strVal val="#ppt_w"/>
                                          </p:val>
                                        </p:tav>
                                      </p:tavLst>
                                    </p:anim>
                                    <p:anim calcmode="lin" valueType="num">
                                      <p:cBhvr>
                                        <p:cTn id="8" dur="2000" fill="hold"/>
                                        <p:tgtEl>
                                          <p:spTgt spid="26215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262147">
                                            <p:txEl>
                                              <p:pRg st="0" end="0"/>
                                            </p:txEl>
                                          </p:spTgt>
                                        </p:tgtEl>
                                        <p:attrNameLst>
                                          <p:attrName>style.visibility</p:attrName>
                                        </p:attrNameLst>
                                      </p:cBhvr>
                                      <p:to>
                                        <p:strVal val="visible"/>
                                      </p:to>
                                    </p:set>
                                    <p:animEffect transition="in" filter="wipe(left)">
                                      <p:cBhvr>
                                        <p:cTn id="12" dur="3000"/>
                                        <p:tgtEl>
                                          <p:spTgt spid="262147">
                                            <p:txEl>
                                              <p:pRg st="0" end="0"/>
                                            </p:txEl>
                                          </p:spTgt>
                                        </p:tgtEl>
                                      </p:cBhvr>
                                    </p:animEffect>
                                  </p:childTnLst>
                                </p:cTn>
                              </p:par>
                            </p:childTnLst>
                          </p:cTn>
                        </p:par>
                        <p:par>
                          <p:cTn id="13" fill="hold">
                            <p:stCondLst>
                              <p:cond delay="5000"/>
                            </p:stCondLst>
                            <p:childTnLst>
                              <p:par>
                                <p:cTn id="14" presetID="22" presetClass="entr" presetSubtype="8" fill="hold" grpId="0" nodeType="afterEffect">
                                  <p:stCondLst>
                                    <p:cond delay="0"/>
                                  </p:stCondLst>
                                  <p:childTnLst>
                                    <p:set>
                                      <p:cBhvr>
                                        <p:cTn id="15" dur="1" fill="hold">
                                          <p:stCondLst>
                                            <p:cond delay="0"/>
                                          </p:stCondLst>
                                        </p:cTn>
                                        <p:tgtEl>
                                          <p:spTgt spid="262147">
                                            <p:txEl>
                                              <p:pRg st="2" end="2"/>
                                            </p:txEl>
                                          </p:spTgt>
                                        </p:tgtEl>
                                        <p:attrNameLst>
                                          <p:attrName>style.visibility</p:attrName>
                                        </p:attrNameLst>
                                      </p:cBhvr>
                                      <p:to>
                                        <p:strVal val="visible"/>
                                      </p:to>
                                    </p:set>
                                    <p:animEffect transition="in" filter="wipe(left)">
                                      <p:cBhvr>
                                        <p:cTn id="16" dur="3000"/>
                                        <p:tgtEl>
                                          <p:spTgt spid="262147">
                                            <p:txEl>
                                              <p:pRg st="2" end="2"/>
                                            </p:txEl>
                                          </p:spTgt>
                                        </p:tgtEl>
                                      </p:cBhvr>
                                    </p:animEffect>
                                  </p:childTnLst>
                                </p:cTn>
                              </p:par>
                            </p:childTnLst>
                          </p:cTn>
                        </p:par>
                        <p:par>
                          <p:cTn id="17" fill="hold">
                            <p:stCondLst>
                              <p:cond delay="8000"/>
                            </p:stCondLst>
                            <p:childTnLst>
                              <p:par>
                                <p:cTn id="18" presetID="3" presetClass="entr" presetSubtype="5" fill="hold" nodeType="afterEffect">
                                  <p:stCondLst>
                                    <p:cond delay="0"/>
                                  </p:stCondLst>
                                  <p:childTnLst>
                                    <p:set>
                                      <p:cBhvr>
                                        <p:cTn id="19" dur="1" fill="hold">
                                          <p:stCondLst>
                                            <p:cond delay="0"/>
                                          </p:stCondLst>
                                        </p:cTn>
                                        <p:tgtEl>
                                          <p:spTgt spid="262150"/>
                                        </p:tgtEl>
                                        <p:attrNameLst>
                                          <p:attrName>style.visibility</p:attrName>
                                        </p:attrNameLst>
                                      </p:cBhvr>
                                      <p:to>
                                        <p:strVal val="visible"/>
                                      </p:to>
                                    </p:set>
                                    <p:animEffect transition="in" filter="blinds(vertical)">
                                      <p:cBhvr>
                                        <p:cTn id="20" dur="2000"/>
                                        <p:tgtEl>
                                          <p:spTgt spid="262150"/>
                                        </p:tgtEl>
                                      </p:cBhvr>
                                    </p:animEffect>
                                  </p:childTnLst>
                                </p:cTn>
                              </p:par>
                            </p:childTnLst>
                          </p:cTn>
                        </p:par>
                        <p:par>
                          <p:cTn id="21" fill="hold">
                            <p:stCondLst>
                              <p:cond delay="10000"/>
                            </p:stCondLst>
                            <p:childTnLst>
                              <p:par>
                                <p:cTn id="22" presetID="22" presetClass="entr" presetSubtype="8" fill="hold" nodeType="afterEffect">
                                  <p:stCondLst>
                                    <p:cond delay="0"/>
                                  </p:stCondLst>
                                  <p:childTnLst>
                                    <p:set>
                                      <p:cBhvr>
                                        <p:cTn id="23" dur="1" fill="hold">
                                          <p:stCondLst>
                                            <p:cond delay="0"/>
                                          </p:stCondLst>
                                        </p:cTn>
                                        <p:tgtEl>
                                          <p:spTgt spid="262149">
                                            <p:txEl>
                                              <p:pRg st="0" end="0"/>
                                            </p:txEl>
                                          </p:spTgt>
                                        </p:tgtEl>
                                        <p:attrNameLst>
                                          <p:attrName>style.visibility</p:attrName>
                                        </p:attrNameLst>
                                      </p:cBhvr>
                                      <p:to>
                                        <p:strVal val="visible"/>
                                      </p:to>
                                    </p:set>
                                    <p:animEffect transition="in" filter="wipe(left)">
                                      <p:cBhvr>
                                        <p:cTn id="24" dur="3000"/>
                                        <p:tgtEl>
                                          <p:spTgt spid="262149">
                                            <p:txEl>
                                              <p:pRg st="0" end="0"/>
                                            </p:txEl>
                                          </p:spTgt>
                                        </p:tgtEl>
                                      </p:cBhvr>
                                    </p:animEffect>
                                  </p:childTnLst>
                                </p:cTn>
                              </p:par>
                            </p:childTnLst>
                          </p:cTn>
                        </p:par>
                        <p:par>
                          <p:cTn id="25" fill="hold">
                            <p:stCondLst>
                              <p:cond delay="13000"/>
                            </p:stCondLst>
                            <p:childTnLst>
                              <p:par>
                                <p:cTn id="26" presetID="22" presetClass="entr" presetSubtype="8" fill="hold" nodeType="afterEffect">
                                  <p:stCondLst>
                                    <p:cond delay="0"/>
                                  </p:stCondLst>
                                  <p:childTnLst>
                                    <p:set>
                                      <p:cBhvr>
                                        <p:cTn id="27" dur="1" fill="hold">
                                          <p:stCondLst>
                                            <p:cond delay="0"/>
                                          </p:stCondLst>
                                        </p:cTn>
                                        <p:tgtEl>
                                          <p:spTgt spid="262149">
                                            <p:txEl>
                                              <p:pRg st="2" end="2"/>
                                            </p:txEl>
                                          </p:spTgt>
                                        </p:tgtEl>
                                        <p:attrNameLst>
                                          <p:attrName>style.visibility</p:attrName>
                                        </p:attrNameLst>
                                      </p:cBhvr>
                                      <p:to>
                                        <p:strVal val="visible"/>
                                      </p:to>
                                    </p:set>
                                    <p:animEffect transition="in" filter="wipe(left)">
                                      <p:cBhvr>
                                        <p:cTn id="28" dur="3000"/>
                                        <p:tgtEl>
                                          <p:spTgt spid="262149">
                                            <p:txEl>
                                              <p:pRg st="2" end="2"/>
                                            </p:txEl>
                                          </p:spTgt>
                                        </p:tgtEl>
                                      </p:cBhvr>
                                    </p:animEffect>
                                  </p:childTnLst>
                                </p:cTn>
                              </p:par>
                            </p:childTnLst>
                          </p:cTn>
                        </p:par>
                        <p:par>
                          <p:cTn id="29" fill="hold">
                            <p:stCondLst>
                              <p:cond delay="16000"/>
                            </p:stCondLst>
                            <p:childTnLst>
                              <p:par>
                                <p:cTn id="30" presetID="22" presetClass="entr" presetSubtype="8" fill="hold" nodeType="afterEffect">
                                  <p:stCondLst>
                                    <p:cond delay="0"/>
                                  </p:stCondLst>
                                  <p:childTnLst>
                                    <p:set>
                                      <p:cBhvr>
                                        <p:cTn id="31" dur="1" fill="hold">
                                          <p:stCondLst>
                                            <p:cond delay="0"/>
                                          </p:stCondLst>
                                        </p:cTn>
                                        <p:tgtEl>
                                          <p:spTgt spid="262149">
                                            <p:txEl>
                                              <p:pRg st="4" end="4"/>
                                            </p:txEl>
                                          </p:spTgt>
                                        </p:tgtEl>
                                        <p:attrNameLst>
                                          <p:attrName>style.visibility</p:attrName>
                                        </p:attrNameLst>
                                      </p:cBhvr>
                                      <p:to>
                                        <p:strVal val="visible"/>
                                      </p:to>
                                    </p:set>
                                    <p:animEffect transition="in" filter="wipe(left)">
                                      <p:cBhvr>
                                        <p:cTn id="32" dur="3000"/>
                                        <p:tgtEl>
                                          <p:spTgt spid="262149">
                                            <p:txEl>
                                              <p:pRg st="4" end="4"/>
                                            </p:txEl>
                                          </p:spTgt>
                                        </p:tgtEl>
                                      </p:cBhvr>
                                    </p:animEffect>
                                  </p:childTnLst>
                                </p:cTn>
                              </p:par>
                            </p:childTnLst>
                          </p:cTn>
                        </p:par>
                        <p:par>
                          <p:cTn id="33" fill="hold">
                            <p:stCondLst>
                              <p:cond delay="19000"/>
                            </p:stCondLst>
                            <p:childTnLst>
                              <p:par>
                                <p:cTn id="34" presetID="22" presetClass="entr" presetSubtype="8" fill="hold" nodeType="afterEffect">
                                  <p:stCondLst>
                                    <p:cond delay="0"/>
                                  </p:stCondLst>
                                  <p:childTnLst>
                                    <p:set>
                                      <p:cBhvr>
                                        <p:cTn id="35" dur="1" fill="hold">
                                          <p:stCondLst>
                                            <p:cond delay="0"/>
                                          </p:stCondLst>
                                        </p:cTn>
                                        <p:tgtEl>
                                          <p:spTgt spid="262149">
                                            <p:txEl>
                                              <p:pRg st="6" end="6"/>
                                            </p:txEl>
                                          </p:spTgt>
                                        </p:tgtEl>
                                        <p:attrNameLst>
                                          <p:attrName>style.visibility</p:attrName>
                                        </p:attrNameLst>
                                      </p:cBhvr>
                                      <p:to>
                                        <p:strVal val="visible"/>
                                      </p:to>
                                    </p:set>
                                    <p:animEffect transition="in" filter="wipe(left)">
                                      <p:cBhvr>
                                        <p:cTn id="36" dur="3000"/>
                                        <p:tgtEl>
                                          <p:spTgt spid="262149">
                                            <p:txEl>
                                              <p:pRg st="6" end="6"/>
                                            </p:txEl>
                                          </p:spTgt>
                                        </p:tgtEl>
                                      </p:cBhvr>
                                    </p:animEffect>
                                  </p:childTnLst>
                                </p:cTn>
                              </p:par>
                            </p:childTnLst>
                          </p:cTn>
                        </p:par>
                        <p:par>
                          <p:cTn id="37" fill="hold">
                            <p:stCondLst>
                              <p:cond delay="22000"/>
                            </p:stCondLst>
                            <p:childTnLst>
                              <p:par>
                                <p:cTn id="38" presetID="22" presetClass="entr" presetSubtype="8" fill="hold" nodeType="afterEffect">
                                  <p:stCondLst>
                                    <p:cond delay="0"/>
                                  </p:stCondLst>
                                  <p:childTnLst>
                                    <p:set>
                                      <p:cBhvr>
                                        <p:cTn id="39" dur="1" fill="hold">
                                          <p:stCondLst>
                                            <p:cond delay="0"/>
                                          </p:stCondLst>
                                        </p:cTn>
                                        <p:tgtEl>
                                          <p:spTgt spid="262149">
                                            <p:txEl>
                                              <p:pRg st="8" end="8"/>
                                            </p:txEl>
                                          </p:spTgt>
                                        </p:tgtEl>
                                        <p:attrNameLst>
                                          <p:attrName>style.visibility</p:attrName>
                                        </p:attrNameLst>
                                      </p:cBhvr>
                                      <p:to>
                                        <p:strVal val="visible"/>
                                      </p:to>
                                    </p:set>
                                    <p:animEffect transition="in" filter="wipe(left)">
                                      <p:cBhvr>
                                        <p:cTn id="40" dur="3000"/>
                                        <p:tgtEl>
                                          <p:spTgt spid="26214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7" grpId="0" uiExpand="1" build="p"/>
      <p:bldP spid="2621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ext Box 2"/>
          <p:cNvSpPr txBox="1">
            <a:spLocks noChangeArrowheads="1"/>
          </p:cNvSpPr>
          <p:nvPr/>
        </p:nvSpPr>
        <p:spPr bwMode="auto">
          <a:xfrm>
            <a:off x="2106613" y="571500"/>
            <a:ext cx="1457325" cy="336550"/>
          </a:xfrm>
          <a:prstGeom prst="rect">
            <a:avLst/>
          </a:prstGeom>
          <a:noFill/>
          <a:ln w="9525">
            <a:noFill/>
            <a:miter lim="800000"/>
            <a:headEnd/>
            <a:tailEnd/>
          </a:ln>
          <a:effectLst/>
        </p:spPr>
        <p:txBody>
          <a:bodyPr>
            <a:spAutoFit/>
          </a:bodyPr>
          <a:lstStyle/>
          <a:p>
            <a:pPr eaLnBrk="0" hangingPunct="0">
              <a:spcBef>
                <a:spcPct val="50000"/>
              </a:spcBef>
            </a:pPr>
            <a:r>
              <a:rPr lang="es-ES_tradnl" sz="1600" i="1"/>
              <a:t>Cl</a:t>
            </a:r>
            <a:r>
              <a:rPr lang="es-ES_tradnl" sz="1600" i="1" baseline="-25000"/>
              <a:t>2</a:t>
            </a:r>
            <a:r>
              <a:rPr lang="es-ES_tradnl" sz="1600" i="1"/>
              <a:t>   gaseoso</a:t>
            </a:r>
          </a:p>
        </p:txBody>
      </p:sp>
      <p:pic>
        <p:nvPicPr>
          <p:cNvPr id="264195" name="Picture 3" descr="FG01_04"/>
          <p:cNvPicPr>
            <a:picLocks noChangeAspect="1" noChangeArrowheads="1"/>
          </p:cNvPicPr>
          <p:nvPr/>
        </p:nvPicPr>
        <p:blipFill>
          <a:blip r:embed="rId3" cstate="print"/>
          <a:srcRect/>
          <a:stretch>
            <a:fillRect/>
          </a:stretch>
        </p:blipFill>
        <p:spPr bwMode="auto">
          <a:xfrm>
            <a:off x="620713" y="981075"/>
            <a:ext cx="4383087" cy="2090738"/>
          </a:xfrm>
          <a:prstGeom prst="rect">
            <a:avLst/>
          </a:prstGeom>
          <a:noFill/>
          <a:ln w="9525">
            <a:solidFill>
              <a:srgbClr val="000080"/>
            </a:solidFill>
            <a:miter lim="800000"/>
            <a:headEnd/>
            <a:tailEnd/>
          </a:ln>
          <a:effectLst>
            <a:outerShdw dist="81320" dir="19280412" algn="ctr" rotWithShape="0">
              <a:srgbClr val="5F5F5F">
                <a:alpha val="50000"/>
              </a:srgbClr>
            </a:outerShdw>
          </a:effectLst>
        </p:spPr>
      </p:pic>
      <p:pic>
        <p:nvPicPr>
          <p:cNvPr id="264196" name="Picture 4" descr="FG05_18"/>
          <p:cNvPicPr>
            <a:picLocks noChangeAspect="1" noChangeArrowheads="1"/>
          </p:cNvPicPr>
          <p:nvPr/>
        </p:nvPicPr>
        <p:blipFill>
          <a:blip r:embed="rId4" cstate="print"/>
          <a:srcRect/>
          <a:stretch>
            <a:fillRect/>
          </a:stretch>
        </p:blipFill>
        <p:spPr bwMode="auto">
          <a:xfrm>
            <a:off x="4572000" y="3213100"/>
            <a:ext cx="3800475" cy="3032125"/>
          </a:xfrm>
          <a:prstGeom prst="rect">
            <a:avLst/>
          </a:prstGeom>
          <a:noFill/>
          <a:ln w="9525">
            <a:solidFill>
              <a:srgbClr val="000080"/>
            </a:solidFill>
            <a:miter lim="800000"/>
            <a:headEnd/>
            <a:tailEnd/>
          </a:ln>
          <a:effectLst>
            <a:outerShdw dist="81320" dir="19280412" algn="ctr" rotWithShape="0">
              <a:srgbClr val="5F5F5F">
                <a:alpha val="50000"/>
              </a:srgbClr>
            </a:outerShdw>
          </a:effectLst>
        </p:spPr>
      </p:pic>
      <p:sp>
        <p:nvSpPr>
          <p:cNvPr id="264197" name="Text Box 5"/>
          <p:cNvSpPr txBox="1">
            <a:spLocks noChangeArrowheads="1"/>
          </p:cNvSpPr>
          <p:nvPr/>
        </p:nvSpPr>
        <p:spPr bwMode="auto">
          <a:xfrm>
            <a:off x="5508625" y="2805113"/>
            <a:ext cx="2376488" cy="336550"/>
          </a:xfrm>
          <a:prstGeom prst="rect">
            <a:avLst/>
          </a:prstGeom>
          <a:noFill/>
          <a:ln w="9525">
            <a:noFill/>
            <a:miter lim="800000"/>
            <a:headEnd/>
            <a:tailEnd/>
          </a:ln>
          <a:effectLst/>
        </p:spPr>
        <p:txBody>
          <a:bodyPr>
            <a:spAutoFit/>
          </a:bodyPr>
          <a:lstStyle/>
          <a:p>
            <a:pPr algn="ctr" eaLnBrk="0" hangingPunct="0">
              <a:spcBef>
                <a:spcPct val="50000"/>
              </a:spcBef>
            </a:pPr>
            <a:r>
              <a:rPr lang="es-ES_tradnl" sz="1600" i="1"/>
              <a:t>HCl y NH</a:t>
            </a:r>
            <a:r>
              <a:rPr lang="es-ES_tradnl" sz="1600" i="1" baseline="-25000"/>
              <a:t>3</a:t>
            </a:r>
            <a:r>
              <a:rPr lang="es-ES_tradnl" sz="1600" i="1"/>
              <a:t>   gaseosos</a:t>
            </a:r>
          </a:p>
        </p:txBody>
      </p:sp>
      <p:sp>
        <p:nvSpPr>
          <p:cNvPr id="264199" name="Text Box 7"/>
          <p:cNvSpPr txBox="1">
            <a:spLocks noChangeArrowheads="1"/>
          </p:cNvSpPr>
          <p:nvPr/>
        </p:nvSpPr>
        <p:spPr bwMode="auto">
          <a:xfrm>
            <a:off x="6443663" y="304800"/>
            <a:ext cx="2166937" cy="396875"/>
          </a:xfrm>
          <a:prstGeom prst="rect">
            <a:avLst/>
          </a:prstGeom>
          <a:noFill/>
          <a:ln w="9525">
            <a:noFill/>
            <a:miter lim="800000"/>
            <a:headEnd/>
            <a:tailEnd/>
          </a:ln>
          <a:effectLst/>
        </p:spPr>
        <p:txBody>
          <a:bodyPr>
            <a:spAutoFit/>
          </a:bodyPr>
          <a:lstStyle/>
          <a:p>
            <a:pPr algn="r">
              <a:spcBef>
                <a:spcPct val="50000"/>
              </a:spcBef>
            </a:pPr>
            <a:r>
              <a:rPr lang="es-ES" sz="2000" b="1"/>
              <a:t>Estado gaseoso</a:t>
            </a:r>
          </a:p>
        </p:txBody>
      </p:sp>
      <p:sp>
        <p:nvSpPr>
          <p:cNvPr id="264203" name="AutoShape 11">
            <a:hlinkClick r:id="rId5" action="ppaction://hlinkfile" highlightClick="1"/>
          </p:cNvPr>
          <p:cNvSpPr>
            <a:spLocks noChangeArrowheads="1"/>
          </p:cNvSpPr>
          <p:nvPr/>
        </p:nvSpPr>
        <p:spPr bwMode="auto">
          <a:xfrm>
            <a:off x="755650" y="1125538"/>
            <a:ext cx="431800" cy="287337"/>
          </a:xfrm>
          <a:prstGeom prst="actionButtonMovie">
            <a:avLst/>
          </a:prstGeom>
          <a:solidFill>
            <a:srgbClr val="00CC66"/>
          </a:solidFill>
          <a:ln w="9525">
            <a:noFill/>
            <a:miter lim="800000"/>
            <a:headEnd/>
            <a:tailEnd/>
          </a:ln>
          <a:effectLst/>
        </p:spPr>
        <p:txBody>
          <a:bodyPr wrap="none" anchor="ctr"/>
          <a:lstStyle/>
          <a:p>
            <a:pPr algn="ctr"/>
            <a:endParaRPr lang="es-ES_tradnl" sz="2400">
              <a:solidFill>
                <a:srgbClr val="720026"/>
              </a:solidFill>
              <a:latin typeface="Times New Roman" pitchFamily="18" charset="0"/>
            </a:endParaRPr>
          </a:p>
        </p:txBody>
      </p:sp>
    </p:spTree>
  </p:cSld>
  <p:clrMapOvr>
    <a:masterClrMapping/>
  </p:clrMapOvr>
  <p:transition spd="med" advClick="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64199"/>
                                        </p:tgtEl>
                                        <p:attrNameLst>
                                          <p:attrName>style.visibility</p:attrName>
                                        </p:attrNameLst>
                                      </p:cBhvr>
                                      <p:to>
                                        <p:strVal val="visible"/>
                                      </p:to>
                                    </p:set>
                                    <p:anim calcmode="lin" valueType="num">
                                      <p:cBhvr>
                                        <p:cTn id="7" dur="2000" fill="hold"/>
                                        <p:tgtEl>
                                          <p:spTgt spid="264199"/>
                                        </p:tgtEl>
                                        <p:attrNameLst>
                                          <p:attrName>ppt_w</p:attrName>
                                        </p:attrNameLst>
                                      </p:cBhvr>
                                      <p:tavLst>
                                        <p:tav tm="0">
                                          <p:val>
                                            <p:fltVal val="0"/>
                                          </p:val>
                                        </p:tav>
                                        <p:tav tm="100000">
                                          <p:val>
                                            <p:strVal val="#ppt_w"/>
                                          </p:val>
                                        </p:tav>
                                      </p:tavLst>
                                    </p:anim>
                                    <p:anim calcmode="lin" valueType="num">
                                      <p:cBhvr>
                                        <p:cTn id="8" dur="2000" fill="hold"/>
                                        <p:tgtEl>
                                          <p:spTgt spid="264199"/>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0" presetClass="entr" presetSubtype="0" fill="hold" nodeType="afterEffect">
                                  <p:stCondLst>
                                    <p:cond delay="0"/>
                                  </p:stCondLst>
                                  <p:childTnLst>
                                    <p:set>
                                      <p:cBhvr>
                                        <p:cTn id="11" dur="1" fill="hold">
                                          <p:stCondLst>
                                            <p:cond delay="0"/>
                                          </p:stCondLst>
                                        </p:cTn>
                                        <p:tgtEl>
                                          <p:spTgt spid="264195"/>
                                        </p:tgtEl>
                                        <p:attrNameLst>
                                          <p:attrName>style.visibility</p:attrName>
                                        </p:attrNameLst>
                                      </p:cBhvr>
                                      <p:to>
                                        <p:strVal val="visible"/>
                                      </p:to>
                                    </p:set>
                                    <p:animEffect transition="in" filter="wedge">
                                      <p:cBhvr>
                                        <p:cTn id="12" dur="2000"/>
                                        <p:tgtEl>
                                          <p:spTgt spid="264195"/>
                                        </p:tgtEl>
                                      </p:cBhvr>
                                    </p:animEffect>
                                  </p:childTnLst>
                                </p:cTn>
                              </p:par>
                            </p:childTnLst>
                          </p:cTn>
                        </p:par>
                        <p:par>
                          <p:cTn id="13" fill="hold">
                            <p:stCondLst>
                              <p:cond delay="4000"/>
                            </p:stCondLst>
                            <p:childTnLst>
                              <p:par>
                                <p:cTn id="14" presetID="10" presetClass="entr" presetSubtype="0" fill="hold" grpId="0" nodeType="afterEffect">
                                  <p:stCondLst>
                                    <p:cond delay="0"/>
                                  </p:stCondLst>
                                  <p:childTnLst>
                                    <p:set>
                                      <p:cBhvr>
                                        <p:cTn id="15" dur="1" fill="hold">
                                          <p:stCondLst>
                                            <p:cond delay="0"/>
                                          </p:stCondLst>
                                        </p:cTn>
                                        <p:tgtEl>
                                          <p:spTgt spid="264194"/>
                                        </p:tgtEl>
                                        <p:attrNameLst>
                                          <p:attrName>style.visibility</p:attrName>
                                        </p:attrNameLst>
                                      </p:cBhvr>
                                      <p:to>
                                        <p:strVal val="visible"/>
                                      </p:to>
                                    </p:set>
                                    <p:animEffect transition="in" filter="fade">
                                      <p:cBhvr>
                                        <p:cTn id="16" dur="2000"/>
                                        <p:tgtEl>
                                          <p:spTgt spid="264194"/>
                                        </p:tgtEl>
                                      </p:cBhvr>
                                    </p:animEffect>
                                  </p:childTnLst>
                                </p:cTn>
                              </p:par>
                            </p:childTnLst>
                          </p:cTn>
                        </p:par>
                        <p:par>
                          <p:cTn id="17" fill="hold">
                            <p:stCondLst>
                              <p:cond delay="6000"/>
                            </p:stCondLst>
                            <p:childTnLst>
                              <p:par>
                                <p:cTn id="18" presetID="19" presetClass="entr" presetSubtype="10" fill="hold" grpId="0" nodeType="afterEffect">
                                  <p:stCondLst>
                                    <p:cond delay="0"/>
                                  </p:stCondLst>
                                  <p:childTnLst>
                                    <p:set>
                                      <p:cBhvr>
                                        <p:cTn id="19" dur="1" fill="hold">
                                          <p:stCondLst>
                                            <p:cond delay="0"/>
                                          </p:stCondLst>
                                        </p:cTn>
                                        <p:tgtEl>
                                          <p:spTgt spid="264203"/>
                                        </p:tgtEl>
                                        <p:attrNameLst>
                                          <p:attrName>style.visibility</p:attrName>
                                        </p:attrNameLst>
                                      </p:cBhvr>
                                      <p:to>
                                        <p:strVal val="visible"/>
                                      </p:to>
                                    </p:set>
                                    <p:anim calcmode="lin" valueType="num">
                                      <p:cBhvr>
                                        <p:cTn id="20" dur="5000" fill="hold"/>
                                        <p:tgtEl>
                                          <p:spTgt spid="264203"/>
                                        </p:tgtEl>
                                        <p:attrNameLst>
                                          <p:attrName>ppt_w</p:attrName>
                                        </p:attrNameLst>
                                      </p:cBhvr>
                                      <p:tavLst>
                                        <p:tav tm="0" fmla="#ppt_w*sin(2.5*pi*$)">
                                          <p:val>
                                            <p:fltVal val="0"/>
                                          </p:val>
                                        </p:tav>
                                        <p:tav tm="100000">
                                          <p:val>
                                            <p:fltVal val="1"/>
                                          </p:val>
                                        </p:tav>
                                      </p:tavLst>
                                    </p:anim>
                                    <p:anim calcmode="lin" valueType="num">
                                      <p:cBhvr>
                                        <p:cTn id="21" dur="5000" fill="hold"/>
                                        <p:tgtEl>
                                          <p:spTgt spid="264203"/>
                                        </p:tgtEl>
                                        <p:attrNameLst>
                                          <p:attrName>ppt_h</p:attrName>
                                        </p:attrNameLst>
                                      </p:cBhvr>
                                      <p:tavLst>
                                        <p:tav tm="0">
                                          <p:val>
                                            <p:strVal val="#ppt_h"/>
                                          </p:val>
                                        </p:tav>
                                        <p:tav tm="100000">
                                          <p:val>
                                            <p:strVal val="#ppt_h"/>
                                          </p:val>
                                        </p:tav>
                                      </p:tavLst>
                                    </p:anim>
                                  </p:childTnLst>
                                </p:cTn>
                              </p:par>
                            </p:childTnLst>
                          </p:cTn>
                        </p:par>
                        <p:par>
                          <p:cTn id="22" fill="hold">
                            <p:stCondLst>
                              <p:cond delay="11000"/>
                            </p:stCondLst>
                            <p:childTnLst>
                              <p:par>
                                <p:cTn id="23" presetID="20" presetClass="entr" presetSubtype="0" fill="hold" nodeType="afterEffect">
                                  <p:stCondLst>
                                    <p:cond delay="0"/>
                                  </p:stCondLst>
                                  <p:childTnLst>
                                    <p:set>
                                      <p:cBhvr>
                                        <p:cTn id="24" dur="1" fill="hold">
                                          <p:stCondLst>
                                            <p:cond delay="0"/>
                                          </p:stCondLst>
                                        </p:cTn>
                                        <p:tgtEl>
                                          <p:spTgt spid="264196"/>
                                        </p:tgtEl>
                                        <p:attrNameLst>
                                          <p:attrName>style.visibility</p:attrName>
                                        </p:attrNameLst>
                                      </p:cBhvr>
                                      <p:to>
                                        <p:strVal val="visible"/>
                                      </p:to>
                                    </p:set>
                                    <p:animEffect transition="in" filter="wedge">
                                      <p:cBhvr>
                                        <p:cTn id="25" dur="2000"/>
                                        <p:tgtEl>
                                          <p:spTgt spid="264196"/>
                                        </p:tgtEl>
                                      </p:cBhvr>
                                    </p:animEffect>
                                  </p:childTnLst>
                                </p:cTn>
                              </p:par>
                            </p:childTnLst>
                          </p:cTn>
                        </p:par>
                        <p:par>
                          <p:cTn id="26" fill="hold">
                            <p:stCondLst>
                              <p:cond delay="13000"/>
                            </p:stCondLst>
                            <p:childTnLst>
                              <p:par>
                                <p:cTn id="27" presetID="10" presetClass="entr" presetSubtype="0" fill="hold" grpId="0" nodeType="afterEffect">
                                  <p:stCondLst>
                                    <p:cond delay="0"/>
                                  </p:stCondLst>
                                  <p:childTnLst>
                                    <p:set>
                                      <p:cBhvr>
                                        <p:cTn id="28" dur="1" fill="hold">
                                          <p:stCondLst>
                                            <p:cond delay="0"/>
                                          </p:stCondLst>
                                        </p:cTn>
                                        <p:tgtEl>
                                          <p:spTgt spid="264197"/>
                                        </p:tgtEl>
                                        <p:attrNameLst>
                                          <p:attrName>style.visibility</p:attrName>
                                        </p:attrNameLst>
                                      </p:cBhvr>
                                      <p:to>
                                        <p:strVal val="visible"/>
                                      </p:to>
                                    </p:set>
                                    <p:animEffect transition="in" filter="fade">
                                      <p:cBhvr>
                                        <p:cTn id="29" dur="2000"/>
                                        <p:tgtEl>
                                          <p:spTgt spid="264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4" grpId="0"/>
      <p:bldP spid="264197" grpId="0"/>
      <p:bldP spid="264199" grpId="0"/>
      <p:bldP spid="26420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8" name="Rectangle 18"/>
          <p:cNvSpPr>
            <a:spLocks noChangeArrowheads="1"/>
          </p:cNvSpPr>
          <p:nvPr/>
        </p:nvSpPr>
        <p:spPr bwMode="auto">
          <a:xfrm>
            <a:off x="333375" y="1484313"/>
            <a:ext cx="5181600" cy="2209800"/>
          </a:xfrm>
          <a:prstGeom prst="rect">
            <a:avLst/>
          </a:prstGeom>
          <a:noFill/>
          <a:ln w="9525">
            <a:noFill/>
            <a:miter lim="800000"/>
            <a:headEnd/>
            <a:tailEnd/>
          </a:ln>
          <a:effectLst/>
        </p:spPr>
        <p:txBody>
          <a:bodyPr/>
          <a:lstStyle/>
          <a:p>
            <a:pPr marL="342900" indent="-342900" algn="just">
              <a:lnSpc>
                <a:spcPct val="150000"/>
              </a:lnSpc>
              <a:spcBef>
                <a:spcPct val="20000"/>
              </a:spcBef>
              <a:buClr>
                <a:schemeClr val="folHlink"/>
              </a:buClr>
              <a:buSzPct val="60000"/>
            </a:pPr>
            <a:r>
              <a:rPr lang="es-ES_tradnl">
                <a:solidFill>
                  <a:schemeClr val="folHlink"/>
                </a:solidFill>
              </a:rPr>
              <a:t>	Un gas queda definido por cuatro variables:</a:t>
            </a:r>
          </a:p>
          <a:p>
            <a:pPr marL="342900" indent="-342900" algn="just">
              <a:lnSpc>
                <a:spcPct val="150000"/>
              </a:lnSpc>
              <a:spcBef>
                <a:spcPct val="20000"/>
              </a:spcBef>
              <a:buClr>
                <a:schemeClr val="folHlink"/>
              </a:buClr>
              <a:buSzPct val="60000"/>
            </a:pPr>
            <a:endParaRPr lang="es-ES_tradnl" sz="800">
              <a:solidFill>
                <a:schemeClr val="folHlink"/>
              </a:solidFill>
            </a:endParaRPr>
          </a:p>
          <a:p>
            <a:pPr marL="742950" lvl="1" indent="-285750" algn="just">
              <a:lnSpc>
                <a:spcPct val="150000"/>
              </a:lnSpc>
              <a:buClr>
                <a:schemeClr val="tx2"/>
              </a:buClr>
              <a:buFont typeface="Wingdings" pitchFamily="2" charset="2"/>
              <a:buChar char="§"/>
            </a:pPr>
            <a:r>
              <a:rPr lang="es-ES_tradnl">
                <a:solidFill>
                  <a:schemeClr val="folHlink"/>
                </a:solidFill>
              </a:rPr>
              <a:t>Cantidad de sustancia</a:t>
            </a:r>
          </a:p>
          <a:p>
            <a:pPr marL="742950" lvl="1" indent="-285750" algn="just">
              <a:lnSpc>
                <a:spcPct val="150000"/>
              </a:lnSpc>
              <a:buClr>
                <a:schemeClr val="tx2"/>
              </a:buClr>
              <a:buFont typeface="Wingdings" pitchFamily="2" charset="2"/>
              <a:buChar char="§"/>
            </a:pPr>
            <a:r>
              <a:rPr lang="es-ES_tradnl">
                <a:solidFill>
                  <a:schemeClr val="folHlink"/>
                </a:solidFill>
              </a:rPr>
              <a:t>Volumen</a:t>
            </a:r>
          </a:p>
          <a:p>
            <a:pPr marL="742950" lvl="1" indent="-285750" algn="just">
              <a:lnSpc>
                <a:spcPct val="150000"/>
              </a:lnSpc>
              <a:buClr>
                <a:schemeClr val="tx2"/>
              </a:buClr>
              <a:buFont typeface="Wingdings" pitchFamily="2" charset="2"/>
              <a:buChar char="§"/>
            </a:pPr>
            <a:r>
              <a:rPr lang="es-ES_tradnl">
                <a:solidFill>
                  <a:schemeClr val="folHlink"/>
                </a:solidFill>
              </a:rPr>
              <a:t>Presión </a:t>
            </a:r>
          </a:p>
          <a:p>
            <a:pPr marL="742950" lvl="1" indent="-285750" algn="just">
              <a:lnSpc>
                <a:spcPct val="150000"/>
              </a:lnSpc>
              <a:buClr>
                <a:schemeClr val="tx2"/>
              </a:buClr>
              <a:buFont typeface="Wingdings" pitchFamily="2" charset="2"/>
              <a:buChar char="§"/>
            </a:pPr>
            <a:r>
              <a:rPr lang="es-ES_tradnl">
                <a:solidFill>
                  <a:srgbClr val="3333CC"/>
                </a:solidFill>
              </a:rPr>
              <a:t>Temperatura</a:t>
            </a:r>
          </a:p>
        </p:txBody>
      </p:sp>
      <p:sp>
        <p:nvSpPr>
          <p:cNvPr id="174100" name="Rectangle 20"/>
          <p:cNvSpPr>
            <a:spLocks noChangeArrowheads="1"/>
          </p:cNvSpPr>
          <p:nvPr/>
        </p:nvSpPr>
        <p:spPr bwMode="auto">
          <a:xfrm>
            <a:off x="4295775" y="1484313"/>
            <a:ext cx="3876675" cy="2209800"/>
          </a:xfrm>
          <a:prstGeom prst="rect">
            <a:avLst/>
          </a:prstGeom>
          <a:noFill/>
          <a:ln w="9525">
            <a:noFill/>
            <a:miter lim="800000"/>
            <a:headEnd/>
            <a:tailEnd/>
          </a:ln>
          <a:effectLst/>
        </p:spPr>
        <p:txBody>
          <a:bodyPr/>
          <a:lstStyle/>
          <a:p>
            <a:pPr marL="342900" indent="-342900" algn="just">
              <a:lnSpc>
                <a:spcPct val="150000"/>
              </a:lnSpc>
              <a:spcBef>
                <a:spcPct val="20000"/>
              </a:spcBef>
              <a:buClr>
                <a:schemeClr val="folHlink"/>
              </a:buClr>
              <a:buSzPct val="60000"/>
            </a:pPr>
            <a:endParaRPr lang="es-ES">
              <a:solidFill>
                <a:srgbClr val="CC0066"/>
              </a:solidFill>
            </a:endParaRPr>
          </a:p>
          <a:p>
            <a:pPr marL="342900" indent="-342900" algn="just">
              <a:lnSpc>
                <a:spcPct val="150000"/>
              </a:lnSpc>
              <a:spcBef>
                <a:spcPct val="20000"/>
              </a:spcBef>
              <a:buClr>
                <a:schemeClr val="folHlink"/>
              </a:buClr>
              <a:buSzPct val="60000"/>
            </a:pPr>
            <a:endParaRPr lang="es-ES_tradnl" sz="800">
              <a:solidFill>
                <a:srgbClr val="CC0066"/>
              </a:solidFill>
            </a:endParaRPr>
          </a:p>
          <a:p>
            <a:pPr marL="742950" lvl="1" indent="-285750" algn="just">
              <a:lnSpc>
                <a:spcPct val="150000"/>
              </a:lnSpc>
              <a:buClr>
                <a:srgbClr val="990033"/>
              </a:buClr>
              <a:buFont typeface="Wingdings" pitchFamily="2" charset="2"/>
              <a:buChar char="§"/>
            </a:pPr>
            <a:r>
              <a:rPr lang="es-ES_tradnl">
                <a:solidFill>
                  <a:srgbClr val="CC0066"/>
                </a:solidFill>
              </a:rPr>
              <a:t>moles</a:t>
            </a:r>
          </a:p>
          <a:p>
            <a:pPr marL="742950" lvl="1" indent="-285750" algn="just">
              <a:lnSpc>
                <a:spcPct val="150000"/>
              </a:lnSpc>
              <a:buClr>
                <a:srgbClr val="990033"/>
              </a:buClr>
              <a:buFont typeface="Wingdings" pitchFamily="2" charset="2"/>
              <a:buChar char="§"/>
            </a:pPr>
            <a:r>
              <a:rPr lang="es-ES_tradnl">
                <a:solidFill>
                  <a:srgbClr val="CC0066"/>
                </a:solidFill>
              </a:rPr>
              <a:t>l, m</a:t>
            </a:r>
            <a:r>
              <a:rPr lang="es-ES_tradnl" baseline="30000">
                <a:solidFill>
                  <a:srgbClr val="CC0066"/>
                </a:solidFill>
              </a:rPr>
              <a:t>3</a:t>
            </a:r>
            <a:r>
              <a:rPr lang="es-ES_tradnl">
                <a:solidFill>
                  <a:srgbClr val="CC0066"/>
                </a:solidFill>
              </a:rPr>
              <a:t>, …</a:t>
            </a:r>
          </a:p>
          <a:p>
            <a:pPr marL="742950" lvl="1" indent="-285750" algn="just">
              <a:lnSpc>
                <a:spcPct val="150000"/>
              </a:lnSpc>
              <a:buClr>
                <a:srgbClr val="990033"/>
              </a:buClr>
              <a:buFont typeface="Wingdings" pitchFamily="2" charset="2"/>
              <a:buChar char="§"/>
            </a:pPr>
            <a:r>
              <a:rPr lang="es-ES_tradnl">
                <a:solidFill>
                  <a:srgbClr val="CC0066"/>
                </a:solidFill>
              </a:rPr>
              <a:t>atm, mm Hg o  torr, Pa, bar </a:t>
            </a:r>
          </a:p>
          <a:p>
            <a:pPr marL="742950" lvl="1" indent="-285750" algn="just">
              <a:lnSpc>
                <a:spcPct val="150000"/>
              </a:lnSpc>
              <a:buClr>
                <a:srgbClr val="990033"/>
              </a:buClr>
              <a:buFont typeface="Wingdings" pitchFamily="2" charset="2"/>
              <a:buChar char="§"/>
            </a:pPr>
            <a:r>
              <a:rPr lang="es-ES_tradnl">
                <a:solidFill>
                  <a:srgbClr val="CC0066"/>
                </a:solidFill>
              </a:rPr>
              <a:t>ºC, K</a:t>
            </a:r>
          </a:p>
        </p:txBody>
      </p:sp>
      <p:sp>
        <p:nvSpPr>
          <p:cNvPr id="174103" name="Text Box 23"/>
          <p:cNvSpPr txBox="1">
            <a:spLocks noChangeArrowheads="1"/>
          </p:cNvSpPr>
          <p:nvPr/>
        </p:nvSpPr>
        <p:spPr bwMode="auto">
          <a:xfrm>
            <a:off x="657225" y="4271963"/>
            <a:ext cx="7010400" cy="1789112"/>
          </a:xfrm>
          <a:prstGeom prst="rect">
            <a:avLst/>
          </a:prstGeom>
          <a:noFill/>
          <a:ln w="9525">
            <a:noFill/>
            <a:miter lim="800000"/>
            <a:headEnd/>
            <a:tailEnd/>
          </a:ln>
          <a:effectLst/>
        </p:spPr>
        <p:txBody>
          <a:bodyPr>
            <a:spAutoFit/>
          </a:bodyPr>
          <a:lstStyle/>
          <a:p>
            <a:pPr marL="352425" indent="-352425">
              <a:spcBef>
                <a:spcPct val="50000"/>
              </a:spcBef>
            </a:pPr>
            <a:r>
              <a:rPr lang="es-ES">
                <a:solidFill>
                  <a:srgbClr val="000066"/>
                </a:solidFill>
              </a:rPr>
              <a:t>Unidades:</a:t>
            </a:r>
          </a:p>
          <a:p>
            <a:pPr marL="352425" indent="-352425">
              <a:spcBef>
                <a:spcPct val="50000"/>
              </a:spcBef>
            </a:pPr>
            <a:endParaRPr lang="es-ES" sz="800">
              <a:solidFill>
                <a:srgbClr val="000066"/>
              </a:solidFill>
            </a:endParaRPr>
          </a:p>
          <a:p>
            <a:pPr marL="352425" indent="-352425">
              <a:spcBef>
                <a:spcPct val="50000"/>
              </a:spcBef>
              <a:buFont typeface="Wingdings" pitchFamily="2" charset="2"/>
              <a:buChar char="§"/>
            </a:pPr>
            <a:r>
              <a:rPr lang="es-ES">
                <a:solidFill>
                  <a:srgbClr val="000066"/>
                </a:solidFill>
              </a:rPr>
              <a:t>1 atm = 760 mm Hg = 760 torr = 1,01325 bar = 101.325 Pa</a:t>
            </a:r>
          </a:p>
          <a:p>
            <a:pPr marL="352425" indent="-352425">
              <a:spcBef>
                <a:spcPct val="50000"/>
              </a:spcBef>
              <a:buFont typeface="Wingdings" pitchFamily="2" charset="2"/>
              <a:buChar char="§"/>
            </a:pPr>
            <a:r>
              <a:rPr lang="es-ES">
                <a:solidFill>
                  <a:srgbClr val="000066"/>
                </a:solidFill>
              </a:rPr>
              <a:t>K = ºC + 273</a:t>
            </a:r>
          </a:p>
          <a:p>
            <a:pPr marL="352425" indent="-352425">
              <a:spcBef>
                <a:spcPct val="50000"/>
              </a:spcBef>
              <a:buFont typeface="Wingdings" pitchFamily="2" charset="2"/>
              <a:buChar char="§"/>
            </a:pPr>
            <a:r>
              <a:rPr lang="es-ES">
                <a:solidFill>
                  <a:srgbClr val="000066"/>
                </a:solidFill>
              </a:rPr>
              <a:t>1l = 1dm</a:t>
            </a:r>
            <a:r>
              <a:rPr lang="es-ES" baseline="30000">
                <a:solidFill>
                  <a:srgbClr val="000066"/>
                </a:solidFill>
              </a:rPr>
              <a:t>3</a:t>
            </a:r>
          </a:p>
        </p:txBody>
      </p:sp>
      <p:sp>
        <p:nvSpPr>
          <p:cNvPr id="174111" name="Rectangle 31"/>
          <p:cNvSpPr>
            <a:spLocks noChangeArrowheads="1"/>
          </p:cNvSpPr>
          <p:nvPr/>
        </p:nvSpPr>
        <p:spPr bwMode="auto">
          <a:xfrm>
            <a:off x="685800" y="692150"/>
            <a:ext cx="3309938" cy="433388"/>
          </a:xfrm>
          <a:prstGeom prst="rect">
            <a:avLst/>
          </a:prstGeom>
          <a:noFill/>
          <a:ln w="9525">
            <a:noFill/>
            <a:miter lim="800000"/>
            <a:headEnd/>
            <a:tailEnd/>
          </a:ln>
          <a:effectLst/>
        </p:spPr>
        <p:txBody>
          <a:bodyPr anchor="ctr"/>
          <a:lstStyle/>
          <a:p>
            <a:r>
              <a:rPr lang="es-ES_tradnl" sz="2400" b="1">
                <a:solidFill>
                  <a:srgbClr val="CC0066"/>
                </a:solidFill>
                <a:effectLst>
                  <a:outerShdw blurRad="38100" dist="38100" dir="2700000" algn="tl">
                    <a:srgbClr val="000000"/>
                  </a:outerShdw>
                </a:effectLst>
                <a:latin typeface="Tahoma" pitchFamily="34" charset="0"/>
              </a:rPr>
              <a:t>Medidas en gases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4111"/>
                                        </p:tgtEl>
                                        <p:attrNameLst>
                                          <p:attrName>style.visibility</p:attrName>
                                        </p:attrNameLst>
                                      </p:cBhvr>
                                      <p:to>
                                        <p:strVal val="visible"/>
                                      </p:to>
                                    </p:set>
                                    <p:anim calcmode="lin" valueType="num">
                                      <p:cBhvr>
                                        <p:cTn id="7" dur="2000" fill="hold"/>
                                        <p:tgtEl>
                                          <p:spTgt spid="174111"/>
                                        </p:tgtEl>
                                        <p:attrNameLst>
                                          <p:attrName>ppt_w</p:attrName>
                                        </p:attrNameLst>
                                      </p:cBhvr>
                                      <p:tavLst>
                                        <p:tav tm="0">
                                          <p:val>
                                            <p:fltVal val="0"/>
                                          </p:val>
                                        </p:tav>
                                        <p:tav tm="100000">
                                          <p:val>
                                            <p:strVal val="#ppt_w"/>
                                          </p:val>
                                        </p:tav>
                                      </p:tavLst>
                                    </p:anim>
                                    <p:anim calcmode="lin" valueType="num">
                                      <p:cBhvr>
                                        <p:cTn id="8" dur="2000" fill="hold"/>
                                        <p:tgtEl>
                                          <p:spTgt spid="174111"/>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12" presetClass="entr" presetSubtype="2" fill="hold" nodeType="afterEffect">
                                  <p:stCondLst>
                                    <p:cond delay="0"/>
                                  </p:stCondLst>
                                  <p:childTnLst>
                                    <p:set>
                                      <p:cBhvr>
                                        <p:cTn id="11" dur="1" fill="hold">
                                          <p:stCondLst>
                                            <p:cond delay="0"/>
                                          </p:stCondLst>
                                        </p:cTn>
                                        <p:tgtEl>
                                          <p:spTgt spid="174098">
                                            <p:txEl>
                                              <p:pRg st="0" end="0"/>
                                            </p:txEl>
                                          </p:spTgt>
                                        </p:tgtEl>
                                        <p:attrNameLst>
                                          <p:attrName>style.visibility</p:attrName>
                                        </p:attrNameLst>
                                      </p:cBhvr>
                                      <p:to>
                                        <p:strVal val="visible"/>
                                      </p:to>
                                    </p:set>
                                    <p:animEffect transition="in" filter="slide(fromRight)">
                                      <p:cBhvr>
                                        <p:cTn id="12" dur="3000"/>
                                        <p:tgtEl>
                                          <p:spTgt spid="174098">
                                            <p:txEl>
                                              <p:pRg st="0" end="0"/>
                                            </p:txEl>
                                          </p:spTgt>
                                        </p:tgtEl>
                                      </p:cBhvr>
                                    </p:animEffect>
                                  </p:childTnLst>
                                </p:cTn>
                              </p:par>
                            </p:childTnLst>
                          </p:cTn>
                        </p:par>
                        <p:par>
                          <p:cTn id="13" fill="hold">
                            <p:stCondLst>
                              <p:cond delay="5000"/>
                            </p:stCondLst>
                            <p:childTnLst>
                              <p:par>
                                <p:cTn id="14" presetID="12" presetClass="entr" presetSubtype="4" fill="hold" nodeType="afterEffect">
                                  <p:stCondLst>
                                    <p:cond delay="0"/>
                                  </p:stCondLst>
                                  <p:childTnLst>
                                    <p:set>
                                      <p:cBhvr>
                                        <p:cTn id="15" dur="1" fill="hold">
                                          <p:stCondLst>
                                            <p:cond delay="0"/>
                                          </p:stCondLst>
                                        </p:cTn>
                                        <p:tgtEl>
                                          <p:spTgt spid="174098">
                                            <p:txEl>
                                              <p:pRg st="2" end="2"/>
                                            </p:txEl>
                                          </p:spTgt>
                                        </p:tgtEl>
                                        <p:attrNameLst>
                                          <p:attrName>style.visibility</p:attrName>
                                        </p:attrNameLst>
                                      </p:cBhvr>
                                      <p:to>
                                        <p:strVal val="visible"/>
                                      </p:to>
                                    </p:set>
                                    <p:animEffect transition="in" filter="slide(fromBottom)">
                                      <p:cBhvr>
                                        <p:cTn id="16" dur="2000"/>
                                        <p:tgtEl>
                                          <p:spTgt spid="174098">
                                            <p:txEl>
                                              <p:pRg st="2" end="2"/>
                                            </p:txEl>
                                          </p:spTgt>
                                        </p:tgtEl>
                                      </p:cBhvr>
                                    </p:animEffect>
                                  </p:childTnLst>
                                </p:cTn>
                              </p:par>
                            </p:childTnLst>
                          </p:cTn>
                        </p:par>
                        <p:par>
                          <p:cTn id="17" fill="hold">
                            <p:stCondLst>
                              <p:cond delay="7000"/>
                            </p:stCondLst>
                            <p:childTnLst>
                              <p:par>
                                <p:cTn id="18" presetID="12" presetClass="entr" presetSubtype="2" fill="hold" nodeType="afterEffect">
                                  <p:stCondLst>
                                    <p:cond delay="0"/>
                                  </p:stCondLst>
                                  <p:childTnLst>
                                    <p:set>
                                      <p:cBhvr>
                                        <p:cTn id="19" dur="1" fill="hold">
                                          <p:stCondLst>
                                            <p:cond delay="0"/>
                                          </p:stCondLst>
                                        </p:cTn>
                                        <p:tgtEl>
                                          <p:spTgt spid="174100">
                                            <p:txEl>
                                              <p:pRg st="2" end="2"/>
                                            </p:txEl>
                                          </p:spTgt>
                                        </p:tgtEl>
                                        <p:attrNameLst>
                                          <p:attrName>style.visibility</p:attrName>
                                        </p:attrNameLst>
                                      </p:cBhvr>
                                      <p:to>
                                        <p:strVal val="visible"/>
                                      </p:to>
                                    </p:set>
                                    <p:animEffect transition="in" filter="slide(fromRight)">
                                      <p:cBhvr>
                                        <p:cTn id="20" dur="2000"/>
                                        <p:tgtEl>
                                          <p:spTgt spid="174100">
                                            <p:txEl>
                                              <p:pRg st="2" end="2"/>
                                            </p:txEl>
                                          </p:spTgt>
                                        </p:tgtEl>
                                      </p:cBhvr>
                                    </p:animEffect>
                                  </p:childTnLst>
                                </p:cTn>
                              </p:par>
                            </p:childTnLst>
                          </p:cTn>
                        </p:par>
                        <p:par>
                          <p:cTn id="21" fill="hold">
                            <p:stCondLst>
                              <p:cond delay="9000"/>
                            </p:stCondLst>
                            <p:childTnLst>
                              <p:par>
                                <p:cTn id="22" presetID="12" presetClass="entr" presetSubtype="4" fill="hold" nodeType="afterEffect">
                                  <p:stCondLst>
                                    <p:cond delay="0"/>
                                  </p:stCondLst>
                                  <p:childTnLst>
                                    <p:set>
                                      <p:cBhvr>
                                        <p:cTn id="23" dur="1" fill="hold">
                                          <p:stCondLst>
                                            <p:cond delay="0"/>
                                          </p:stCondLst>
                                        </p:cTn>
                                        <p:tgtEl>
                                          <p:spTgt spid="174098">
                                            <p:txEl>
                                              <p:pRg st="3" end="3"/>
                                            </p:txEl>
                                          </p:spTgt>
                                        </p:tgtEl>
                                        <p:attrNameLst>
                                          <p:attrName>style.visibility</p:attrName>
                                        </p:attrNameLst>
                                      </p:cBhvr>
                                      <p:to>
                                        <p:strVal val="visible"/>
                                      </p:to>
                                    </p:set>
                                    <p:animEffect transition="in" filter="slide(fromBottom)">
                                      <p:cBhvr>
                                        <p:cTn id="24" dur="2000"/>
                                        <p:tgtEl>
                                          <p:spTgt spid="174098">
                                            <p:txEl>
                                              <p:pRg st="3" end="3"/>
                                            </p:txEl>
                                          </p:spTgt>
                                        </p:tgtEl>
                                      </p:cBhvr>
                                    </p:animEffect>
                                  </p:childTnLst>
                                </p:cTn>
                              </p:par>
                            </p:childTnLst>
                          </p:cTn>
                        </p:par>
                        <p:par>
                          <p:cTn id="25" fill="hold">
                            <p:stCondLst>
                              <p:cond delay="11000"/>
                            </p:stCondLst>
                            <p:childTnLst>
                              <p:par>
                                <p:cTn id="26" presetID="12" presetClass="entr" presetSubtype="2" fill="hold" nodeType="afterEffect">
                                  <p:stCondLst>
                                    <p:cond delay="0"/>
                                  </p:stCondLst>
                                  <p:childTnLst>
                                    <p:set>
                                      <p:cBhvr>
                                        <p:cTn id="27" dur="1" fill="hold">
                                          <p:stCondLst>
                                            <p:cond delay="0"/>
                                          </p:stCondLst>
                                        </p:cTn>
                                        <p:tgtEl>
                                          <p:spTgt spid="174100">
                                            <p:txEl>
                                              <p:pRg st="3" end="3"/>
                                            </p:txEl>
                                          </p:spTgt>
                                        </p:tgtEl>
                                        <p:attrNameLst>
                                          <p:attrName>style.visibility</p:attrName>
                                        </p:attrNameLst>
                                      </p:cBhvr>
                                      <p:to>
                                        <p:strVal val="visible"/>
                                      </p:to>
                                    </p:set>
                                    <p:animEffect transition="in" filter="slide(fromRight)">
                                      <p:cBhvr>
                                        <p:cTn id="28" dur="2000"/>
                                        <p:tgtEl>
                                          <p:spTgt spid="174100">
                                            <p:txEl>
                                              <p:pRg st="3" end="3"/>
                                            </p:txEl>
                                          </p:spTgt>
                                        </p:tgtEl>
                                      </p:cBhvr>
                                    </p:animEffect>
                                  </p:childTnLst>
                                </p:cTn>
                              </p:par>
                            </p:childTnLst>
                          </p:cTn>
                        </p:par>
                        <p:par>
                          <p:cTn id="29" fill="hold">
                            <p:stCondLst>
                              <p:cond delay="13000"/>
                            </p:stCondLst>
                            <p:childTnLst>
                              <p:par>
                                <p:cTn id="30" presetID="12" presetClass="entr" presetSubtype="4" fill="hold" nodeType="afterEffect">
                                  <p:stCondLst>
                                    <p:cond delay="0"/>
                                  </p:stCondLst>
                                  <p:childTnLst>
                                    <p:set>
                                      <p:cBhvr>
                                        <p:cTn id="31" dur="1" fill="hold">
                                          <p:stCondLst>
                                            <p:cond delay="0"/>
                                          </p:stCondLst>
                                        </p:cTn>
                                        <p:tgtEl>
                                          <p:spTgt spid="174098">
                                            <p:txEl>
                                              <p:pRg st="4" end="4"/>
                                            </p:txEl>
                                          </p:spTgt>
                                        </p:tgtEl>
                                        <p:attrNameLst>
                                          <p:attrName>style.visibility</p:attrName>
                                        </p:attrNameLst>
                                      </p:cBhvr>
                                      <p:to>
                                        <p:strVal val="visible"/>
                                      </p:to>
                                    </p:set>
                                    <p:animEffect transition="in" filter="slide(fromBottom)">
                                      <p:cBhvr>
                                        <p:cTn id="32" dur="2000"/>
                                        <p:tgtEl>
                                          <p:spTgt spid="174098">
                                            <p:txEl>
                                              <p:pRg st="4" end="4"/>
                                            </p:txEl>
                                          </p:spTgt>
                                        </p:tgtEl>
                                      </p:cBhvr>
                                    </p:animEffect>
                                  </p:childTnLst>
                                </p:cTn>
                              </p:par>
                            </p:childTnLst>
                          </p:cTn>
                        </p:par>
                        <p:par>
                          <p:cTn id="33" fill="hold">
                            <p:stCondLst>
                              <p:cond delay="15000"/>
                            </p:stCondLst>
                            <p:childTnLst>
                              <p:par>
                                <p:cTn id="34" presetID="12" presetClass="entr" presetSubtype="2" fill="hold" nodeType="afterEffect">
                                  <p:stCondLst>
                                    <p:cond delay="0"/>
                                  </p:stCondLst>
                                  <p:childTnLst>
                                    <p:set>
                                      <p:cBhvr>
                                        <p:cTn id="35" dur="1" fill="hold">
                                          <p:stCondLst>
                                            <p:cond delay="0"/>
                                          </p:stCondLst>
                                        </p:cTn>
                                        <p:tgtEl>
                                          <p:spTgt spid="174100">
                                            <p:txEl>
                                              <p:pRg st="4" end="4"/>
                                            </p:txEl>
                                          </p:spTgt>
                                        </p:tgtEl>
                                        <p:attrNameLst>
                                          <p:attrName>style.visibility</p:attrName>
                                        </p:attrNameLst>
                                      </p:cBhvr>
                                      <p:to>
                                        <p:strVal val="visible"/>
                                      </p:to>
                                    </p:set>
                                    <p:animEffect transition="in" filter="slide(fromRight)">
                                      <p:cBhvr>
                                        <p:cTn id="36" dur="2000"/>
                                        <p:tgtEl>
                                          <p:spTgt spid="174100">
                                            <p:txEl>
                                              <p:pRg st="4" end="4"/>
                                            </p:txEl>
                                          </p:spTgt>
                                        </p:tgtEl>
                                      </p:cBhvr>
                                    </p:animEffect>
                                  </p:childTnLst>
                                </p:cTn>
                              </p:par>
                            </p:childTnLst>
                          </p:cTn>
                        </p:par>
                        <p:par>
                          <p:cTn id="37" fill="hold">
                            <p:stCondLst>
                              <p:cond delay="17000"/>
                            </p:stCondLst>
                            <p:childTnLst>
                              <p:par>
                                <p:cTn id="38" presetID="12" presetClass="entr" presetSubtype="4" fill="hold" nodeType="afterEffect">
                                  <p:stCondLst>
                                    <p:cond delay="0"/>
                                  </p:stCondLst>
                                  <p:childTnLst>
                                    <p:set>
                                      <p:cBhvr>
                                        <p:cTn id="39" dur="1" fill="hold">
                                          <p:stCondLst>
                                            <p:cond delay="0"/>
                                          </p:stCondLst>
                                        </p:cTn>
                                        <p:tgtEl>
                                          <p:spTgt spid="174098">
                                            <p:txEl>
                                              <p:pRg st="5" end="5"/>
                                            </p:txEl>
                                          </p:spTgt>
                                        </p:tgtEl>
                                        <p:attrNameLst>
                                          <p:attrName>style.visibility</p:attrName>
                                        </p:attrNameLst>
                                      </p:cBhvr>
                                      <p:to>
                                        <p:strVal val="visible"/>
                                      </p:to>
                                    </p:set>
                                    <p:animEffect transition="in" filter="slide(fromBottom)">
                                      <p:cBhvr>
                                        <p:cTn id="40" dur="2000"/>
                                        <p:tgtEl>
                                          <p:spTgt spid="174098">
                                            <p:txEl>
                                              <p:pRg st="5" end="5"/>
                                            </p:txEl>
                                          </p:spTgt>
                                        </p:tgtEl>
                                      </p:cBhvr>
                                    </p:animEffect>
                                  </p:childTnLst>
                                </p:cTn>
                              </p:par>
                            </p:childTnLst>
                          </p:cTn>
                        </p:par>
                        <p:par>
                          <p:cTn id="41" fill="hold">
                            <p:stCondLst>
                              <p:cond delay="19000"/>
                            </p:stCondLst>
                            <p:childTnLst>
                              <p:par>
                                <p:cTn id="42" presetID="12" presetClass="entr" presetSubtype="2" fill="hold" nodeType="afterEffect">
                                  <p:stCondLst>
                                    <p:cond delay="0"/>
                                  </p:stCondLst>
                                  <p:childTnLst>
                                    <p:set>
                                      <p:cBhvr>
                                        <p:cTn id="43" dur="1" fill="hold">
                                          <p:stCondLst>
                                            <p:cond delay="0"/>
                                          </p:stCondLst>
                                        </p:cTn>
                                        <p:tgtEl>
                                          <p:spTgt spid="174100">
                                            <p:txEl>
                                              <p:pRg st="5" end="5"/>
                                            </p:txEl>
                                          </p:spTgt>
                                        </p:tgtEl>
                                        <p:attrNameLst>
                                          <p:attrName>style.visibility</p:attrName>
                                        </p:attrNameLst>
                                      </p:cBhvr>
                                      <p:to>
                                        <p:strVal val="visible"/>
                                      </p:to>
                                    </p:set>
                                    <p:animEffect transition="in" filter="slide(fromRight)">
                                      <p:cBhvr>
                                        <p:cTn id="44" dur="2000"/>
                                        <p:tgtEl>
                                          <p:spTgt spid="174100">
                                            <p:txEl>
                                              <p:pRg st="5" end="5"/>
                                            </p:txEl>
                                          </p:spTgt>
                                        </p:tgtEl>
                                      </p:cBhvr>
                                    </p:animEffect>
                                  </p:childTnLst>
                                </p:cTn>
                              </p:par>
                            </p:childTnLst>
                          </p:cTn>
                        </p:par>
                        <p:par>
                          <p:cTn id="45" fill="hold">
                            <p:stCondLst>
                              <p:cond delay="21000"/>
                            </p:stCondLst>
                            <p:childTnLst>
                              <p:par>
                                <p:cTn id="46" presetID="12" presetClass="entr" presetSubtype="2" fill="hold" nodeType="afterEffect">
                                  <p:stCondLst>
                                    <p:cond delay="0"/>
                                  </p:stCondLst>
                                  <p:childTnLst>
                                    <p:set>
                                      <p:cBhvr>
                                        <p:cTn id="47" dur="1" fill="hold">
                                          <p:stCondLst>
                                            <p:cond delay="0"/>
                                          </p:stCondLst>
                                        </p:cTn>
                                        <p:tgtEl>
                                          <p:spTgt spid="174103">
                                            <p:txEl>
                                              <p:pRg st="0" end="0"/>
                                            </p:txEl>
                                          </p:spTgt>
                                        </p:tgtEl>
                                        <p:attrNameLst>
                                          <p:attrName>style.visibility</p:attrName>
                                        </p:attrNameLst>
                                      </p:cBhvr>
                                      <p:to>
                                        <p:strVal val="visible"/>
                                      </p:to>
                                    </p:set>
                                    <p:animEffect transition="in" filter="slide(fromRight)">
                                      <p:cBhvr>
                                        <p:cTn id="48" dur="3000"/>
                                        <p:tgtEl>
                                          <p:spTgt spid="174103">
                                            <p:txEl>
                                              <p:pRg st="0" end="0"/>
                                            </p:txEl>
                                          </p:spTgt>
                                        </p:tgtEl>
                                      </p:cBhvr>
                                    </p:animEffect>
                                  </p:childTnLst>
                                </p:cTn>
                              </p:par>
                            </p:childTnLst>
                          </p:cTn>
                        </p:par>
                        <p:par>
                          <p:cTn id="49" fill="hold">
                            <p:stCondLst>
                              <p:cond delay="24000"/>
                            </p:stCondLst>
                            <p:childTnLst>
                              <p:par>
                                <p:cTn id="50" presetID="12" presetClass="entr" presetSubtype="4" fill="hold" nodeType="afterEffect">
                                  <p:stCondLst>
                                    <p:cond delay="0"/>
                                  </p:stCondLst>
                                  <p:childTnLst>
                                    <p:set>
                                      <p:cBhvr>
                                        <p:cTn id="51" dur="1" fill="hold">
                                          <p:stCondLst>
                                            <p:cond delay="0"/>
                                          </p:stCondLst>
                                        </p:cTn>
                                        <p:tgtEl>
                                          <p:spTgt spid="174103">
                                            <p:txEl>
                                              <p:pRg st="2" end="2"/>
                                            </p:txEl>
                                          </p:spTgt>
                                        </p:tgtEl>
                                        <p:attrNameLst>
                                          <p:attrName>style.visibility</p:attrName>
                                        </p:attrNameLst>
                                      </p:cBhvr>
                                      <p:to>
                                        <p:strVal val="visible"/>
                                      </p:to>
                                    </p:set>
                                    <p:animEffect transition="in" filter="slide(fromBottom)">
                                      <p:cBhvr>
                                        <p:cTn id="52" dur="2000"/>
                                        <p:tgtEl>
                                          <p:spTgt spid="174103">
                                            <p:txEl>
                                              <p:pRg st="2" end="2"/>
                                            </p:txEl>
                                          </p:spTgt>
                                        </p:tgtEl>
                                      </p:cBhvr>
                                    </p:animEffect>
                                  </p:childTnLst>
                                </p:cTn>
                              </p:par>
                            </p:childTnLst>
                          </p:cTn>
                        </p:par>
                        <p:par>
                          <p:cTn id="53" fill="hold">
                            <p:stCondLst>
                              <p:cond delay="26000"/>
                            </p:stCondLst>
                            <p:childTnLst>
                              <p:par>
                                <p:cTn id="54" presetID="12" presetClass="entr" presetSubtype="4" fill="hold" nodeType="afterEffect">
                                  <p:stCondLst>
                                    <p:cond delay="0"/>
                                  </p:stCondLst>
                                  <p:childTnLst>
                                    <p:set>
                                      <p:cBhvr>
                                        <p:cTn id="55" dur="1" fill="hold">
                                          <p:stCondLst>
                                            <p:cond delay="0"/>
                                          </p:stCondLst>
                                        </p:cTn>
                                        <p:tgtEl>
                                          <p:spTgt spid="174103">
                                            <p:txEl>
                                              <p:pRg st="3" end="3"/>
                                            </p:txEl>
                                          </p:spTgt>
                                        </p:tgtEl>
                                        <p:attrNameLst>
                                          <p:attrName>style.visibility</p:attrName>
                                        </p:attrNameLst>
                                      </p:cBhvr>
                                      <p:to>
                                        <p:strVal val="visible"/>
                                      </p:to>
                                    </p:set>
                                    <p:animEffect transition="in" filter="slide(fromBottom)">
                                      <p:cBhvr>
                                        <p:cTn id="56" dur="2000"/>
                                        <p:tgtEl>
                                          <p:spTgt spid="174103">
                                            <p:txEl>
                                              <p:pRg st="3" end="3"/>
                                            </p:txEl>
                                          </p:spTgt>
                                        </p:tgtEl>
                                      </p:cBhvr>
                                    </p:animEffect>
                                  </p:childTnLst>
                                </p:cTn>
                              </p:par>
                            </p:childTnLst>
                          </p:cTn>
                        </p:par>
                        <p:par>
                          <p:cTn id="57" fill="hold">
                            <p:stCondLst>
                              <p:cond delay="28000"/>
                            </p:stCondLst>
                            <p:childTnLst>
                              <p:par>
                                <p:cTn id="58" presetID="12" presetClass="entr" presetSubtype="4" fill="hold" nodeType="afterEffect">
                                  <p:stCondLst>
                                    <p:cond delay="0"/>
                                  </p:stCondLst>
                                  <p:childTnLst>
                                    <p:set>
                                      <p:cBhvr>
                                        <p:cTn id="59" dur="1" fill="hold">
                                          <p:stCondLst>
                                            <p:cond delay="0"/>
                                          </p:stCondLst>
                                        </p:cTn>
                                        <p:tgtEl>
                                          <p:spTgt spid="174103">
                                            <p:txEl>
                                              <p:pRg st="4" end="4"/>
                                            </p:txEl>
                                          </p:spTgt>
                                        </p:tgtEl>
                                        <p:attrNameLst>
                                          <p:attrName>style.visibility</p:attrName>
                                        </p:attrNameLst>
                                      </p:cBhvr>
                                      <p:to>
                                        <p:strVal val="visible"/>
                                      </p:to>
                                    </p:set>
                                    <p:animEffect transition="in" filter="slide(fromBottom)">
                                      <p:cBhvr>
                                        <p:cTn id="60" dur="2000"/>
                                        <p:tgtEl>
                                          <p:spTgt spid="1741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6300788" y="115888"/>
            <a:ext cx="2735262" cy="396875"/>
          </a:xfrm>
          <a:prstGeom prst="rect">
            <a:avLst/>
          </a:prstGeom>
          <a:noFill/>
          <a:ln w="9525">
            <a:noFill/>
            <a:miter lim="800000"/>
            <a:headEnd/>
            <a:tailEnd/>
          </a:ln>
          <a:effectLst/>
        </p:spPr>
        <p:txBody>
          <a:bodyPr>
            <a:spAutoFit/>
          </a:bodyPr>
          <a:lstStyle/>
          <a:p>
            <a:pPr algn="r">
              <a:spcBef>
                <a:spcPct val="50000"/>
              </a:spcBef>
            </a:pPr>
            <a:r>
              <a:rPr lang="es-ES" sz="2000" b="1"/>
              <a:t>Leyes de los gases</a:t>
            </a:r>
          </a:p>
        </p:txBody>
      </p:sp>
      <p:sp>
        <p:nvSpPr>
          <p:cNvPr id="217091" name="Text Box 3"/>
          <p:cNvSpPr txBox="1">
            <a:spLocks noChangeArrowheads="1"/>
          </p:cNvSpPr>
          <p:nvPr/>
        </p:nvSpPr>
        <p:spPr bwMode="auto">
          <a:xfrm>
            <a:off x="762000" y="260350"/>
            <a:ext cx="4800600" cy="3617913"/>
          </a:xfrm>
          <a:prstGeom prst="rect">
            <a:avLst/>
          </a:prstGeom>
          <a:noFill/>
          <a:ln w="9525">
            <a:noFill/>
            <a:miter lim="800000"/>
            <a:headEnd/>
            <a:tailEnd/>
          </a:ln>
          <a:effectLst/>
        </p:spPr>
        <p:txBody>
          <a:bodyPr>
            <a:spAutoFit/>
          </a:bodyPr>
          <a:lstStyle/>
          <a:p>
            <a:pPr algn="just">
              <a:lnSpc>
                <a:spcPct val="150000"/>
              </a:lnSpc>
              <a:spcBef>
                <a:spcPct val="50000"/>
              </a:spcBef>
            </a:pPr>
            <a:r>
              <a:rPr lang="es-ES" sz="2400" b="1">
                <a:solidFill>
                  <a:srgbClr val="CC0066"/>
                </a:solidFill>
                <a:effectLst>
                  <a:outerShdw blurRad="38100" dist="38100" dir="2700000" algn="tl">
                    <a:srgbClr val="000000"/>
                  </a:outerShdw>
                </a:effectLst>
              </a:rPr>
              <a:t>Ley de Avogadro</a:t>
            </a:r>
          </a:p>
          <a:p>
            <a:pPr algn="just">
              <a:lnSpc>
                <a:spcPct val="150000"/>
              </a:lnSpc>
              <a:spcBef>
                <a:spcPct val="50000"/>
              </a:spcBef>
            </a:pPr>
            <a:r>
              <a:rPr lang="es-ES"/>
              <a:t>	</a:t>
            </a:r>
            <a:r>
              <a:rPr lang="es-ES" i="1">
                <a:effectLst>
                  <a:outerShdw blurRad="38100" dist="38100" dir="2700000" algn="tl">
                    <a:srgbClr val="000000"/>
                  </a:outerShdw>
                </a:effectLst>
              </a:rPr>
              <a:t>El volumen de un gas es directamente proporcional a la cantidad de materia (número de moles), a presión y temperatura constantes.</a:t>
            </a:r>
          </a:p>
          <a:p>
            <a:pPr algn="just">
              <a:lnSpc>
                <a:spcPct val="150000"/>
              </a:lnSpc>
              <a:spcBef>
                <a:spcPct val="50000"/>
              </a:spcBef>
            </a:pPr>
            <a:r>
              <a:rPr lang="es-ES_tradnl">
                <a:solidFill>
                  <a:schemeClr val="tx1"/>
                </a:solidFill>
              </a:rPr>
              <a:t>	</a:t>
            </a:r>
            <a:r>
              <a:rPr lang="es-ES_tradnl" sz="1400" i="1"/>
              <a:t>A presión y temperatura constantes, volúmenes iguales de un mismo gas o </a:t>
            </a:r>
            <a:r>
              <a:rPr lang="es-ES_tradnl" sz="1400" i="1">
                <a:solidFill>
                  <a:srgbClr val="333399"/>
                </a:solidFill>
              </a:rPr>
              <a:t>gases</a:t>
            </a:r>
            <a:r>
              <a:rPr lang="es-ES_tradnl" sz="1400" i="1"/>
              <a:t> diferentes contienen el mismo número de moléculas.</a:t>
            </a:r>
            <a:endParaRPr lang="es-ES" sz="1400" i="1"/>
          </a:p>
        </p:txBody>
      </p:sp>
      <p:pic>
        <p:nvPicPr>
          <p:cNvPr id="217099" name="Picture 11"/>
          <p:cNvPicPr>
            <a:picLocks noChangeAspect="1" noChangeArrowheads="1"/>
          </p:cNvPicPr>
          <p:nvPr/>
        </p:nvPicPr>
        <p:blipFill>
          <a:blip r:embed="rId4" cstate="print"/>
          <a:srcRect/>
          <a:stretch>
            <a:fillRect/>
          </a:stretch>
        </p:blipFill>
        <p:spPr bwMode="auto">
          <a:xfrm>
            <a:off x="6300788" y="1052513"/>
            <a:ext cx="1443037" cy="1798637"/>
          </a:xfrm>
          <a:prstGeom prst="rect">
            <a:avLst/>
          </a:prstGeom>
          <a:noFill/>
          <a:ln w="12700">
            <a:solidFill>
              <a:srgbClr val="000080"/>
            </a:solidFill>
            <a:miter lim="800000"/>
            <a:headEnd/>
            <a:tailEnd/>
          </a:ln>
          <a:effectLst>
            <a:outerShdw dist="89803" dir="18900000" algn="ctr" rotWithShape="0">
              <a:srgbClr val="777777">
                <a:alpha val="50000"/>
              </a:srgbClr>
            </a:outerShdw>
          </a:effectLst>
        </p:spPr>
      </p:pic>
      <p:sp>
        <p:nvSpPr>
          <p:cNvPr id="217092" name="Rectangle 4"/>
          <p:cNvSpPr>
            <a:spLocks noChangeArrowheads="1"/>
          </p:cNvSpPr>
          <p:nvPr/>
        </p:nvSpPr>
        <p:spPr bwMode="auto">
          <a:xfrm>
            <a:off x="1619250" y="3938588"/>
            <a:ext cx="2144713" cy="504825"/>
          </a:xfrm>
          <a:prstGeom prst="rect">
            <a:avLst/>
          </a:prstGeom>
          <a:noFill/>
          <a:ln w="9525">
            <a:noFill/>
            <a:miter lim="800000"/>
            <a:headEnd/>
            <a:tailEnd/>
          </a:ln>
          <a:effectLst/>
        </p:spPr>
        <p:txBody>
          <a:bodyPr wrap="none">
            <a:spAutoFit/>
          </a:bodyPr>
          <a:lstStyle/>
          <a:p>
            <a:pPr>
              <a:lnSpc>
                <a:spcPct val="150000"/>
              </a:lnSpc>
              <a:spcBef>
                <a:spcPct val="50000"/>
              </a:spcBef>
            </a:pPr>
            <a:r>
              <a:rPr lang="es-ES"/>
              <a:t>V </a:t>
            </a:r>
            <a:r>
              <a:rPr lang="el-GR">
                <a:cs typeface="Arial" pitchFamily="34" charset="0"/>
              </a:rPr>
              <a:t>α</a:t>
            </a:r>
            <a:r>
              <a:rPr lang="es-ES"/>
              <a:t> n (a T y P ctes)</a:t>
            </a:r>
          </a:p>
        </p:txBody>
      </p:sp>
      <p:sp>
        <p:nvSpPr>
          <p:cNvPr id="217094" name="Rectangle 6"/>
          <p:cNvSpPr>
            <a:spLocks noChangeArrowheads="1"/>
          </p:cNvSpPr>
          <p:nvPr/>
        </p:nvSpPr>
        <p:spPr bwMode="auto">
          <a:xfrm>
            <a:off x="2124075" y="5311775"/>
            <a:ext cx="911225" cy="376238"/>
          </a:xfrm>
          <a:prstGeom prst="rect">
            <a:avLst/>
          </a:prstGeom>
          <a:solidFill>
            <a:srgbClr val="9999FF"/>
          </a:solidFill>
          <a:ln w="9525">
            <a:solidFill>
              <a:srgbClr val="000080"/>
            </a:solidFill>
            <a:miter lim="800000"/>
            <a:headEnd/>
            <a:tailEnd/>
          </a:ln>
          <a:effectLst/>
        </p:spPr>
        <p:txBody>
          <a:bodyPr wrap="none">
            <a:spAutoFit/>
          </a:bodyPr>
          <a:lstStyle/>
          <a:p>
            <a:r>
              <a:rPr lang="es-ES"/>
              <a:t>V = k.n</a:t>
            </a:r>
          </a:p>
        </p:txBody>
      </p:sp>
      <p:grpSp>
        <p:nvGrpSpPr>
          <p:cNvPr id="217104" name="Group 16"/>
          <p:cNvGrpSpPr>
            <a:grpSpLocks/>
          </p:cNvGrpSpPr>
          <p:nvPr/>
        </p:nvGrpSpPr>
        <p:grpSpPr bwMode="auto">
          <a:xfrm>
            <a:off x="5275263" y="3716338"/>
            <a:ext cx="2884487" cy="2743200"/>
            <a:chOff x="3323" y="2341"/>
            <a:chExt cx="1817" cy="1728"/>
          </a:xfrm>
        </p:grpSpPr>
        <p:graphicFrame>
          <p:nvGraphicFramePr>
            <p:cNvPr id="217095" name="Object 7"/>
            <p:cNvGraphicFramePr>
              <a:graphicFrameLocks noChangeAspect="1"/>
            </p:cNvGraphicFramePr>
            <p:nvPr/>
          </p:nvGraphicFramePr>
          <p:xfrm>
            <a:off x="3334" y="2341"/>
            <a:ext cx="1806" cy="1722"/>
          </p:xfrm>
          <a:graphic>
            <a:graphicData uri="http://schemas.openxmlformats.org/presentationml/2006/ole">
              <p:oleObj spid="_x0000_s217095" name="Imagen de mapa de bits" r:id="rId5" imgW="2866667" imgH="2734057" progId="Paint.Picture">
                <p:embed/>
              </p:oleObj>
            </a:graphicData>
          </a:graphic>
        </p:graphicFrame>
        <p:sp>
          <p:nvSpPr>
            <p:cNvPr id="217096" name="Text Box 8"/>
            <p:cNvSpPr txBox="1">
              <a:spLocks noChangeArrowheads="1"/>
            </p:cNvSpPr>
            <p:nvPr/>
          </p:nvSpPr>
          <p:spPr bwMode="auto">
            <a:xfrm rot="16200000">
              <a:off x="3179" y="2498"/>
              <a:ext cx="480" cy="192"/>
            </a:xfrm>
            <a:prstGeom prst="rect">
              <a:avLst/>
            </a:prstGeom>
            <a:noFill/>
            <a:ln w="9525">
              <a:noFill/>
              <a:miter lim="800000"/>
              <a:headEnd/>
              <a:tailEnd/>
            </a:ln>
            <a:effectLst/>
          </p:spPr>
          <p:txBody>
            <a:bodyPr>
              <a:spAutoFit/>
            </a:bodyPr>
            <a:lstStyle/>
            <a:p>
              <a:pPr>
                <a:spcBef>
                  <a:spcPct val="50000"/>
                </a:spcBef>
              </a:pPr>
              <a:r>
                <a:rPr lang="es-ES" sz="1400"/>
                <a:t>V (L)</a:t>
              </a:r>
            </a:p>
          </p:txBody>
        </p:sp>
        <p:sp>
          <p:nvSpPr>
            <p:cNvPr id="217097" name="Text Box 9"/>
            <p:cNvSpPr txBox="1">
              <a:spLocks noChangeArrowheads="1"/>
            </p:cNvSpPr>
            <p:nvPr/>
          </p:nvSpPr>
          <p:spPr bwMode="auto">
            <a:xfrm>
              <a:off x="4860" y="3838"/>
              <a:ext cx="240" cy="231"/>
            </a:xfrm>
            <a:prstGeom prst="rect">
              <a:avLst/>
            </a:prstGeom>
            <a:noFill/>
            <a:ln w="9525">
              <a:noFill/>
              <a:miter lim="800000"/>
              <a:headEnd/>
              <a:tailEnd/>
            </a:ln>
            <a:effectLst/>
          </p:spPr>
          <p:txBody>
            <a:bodyPr>
              <a:spAutoFit/>
            </a:bodyPr>
            <a:lstStyle/>
            <a:p>
              <a:pPr>
                <a:spcBef>
                  <a:spcPct val="50000"/>
                </a:spcBef>
              </a:pPr>
              <a:r>
                <a:rPr lang="es-ES"/>
                <a:t>n</a:t>
              </a:r>
            </a:p>
          </p:txBody>
        </p:sp>
      </p:grpSp>
      <p:sp>
        <p:nvSpPr>
          <p:cNvPr id="217100" name="AutoShape 12"/>
          <p:cNvSpPr>
            <a:spLocks noChangeArrowheads="1"/>
          </p:cNvSpPr>
          <p:nvPr/>
        </p:nvSpPr>
        <p:spPr bwMode="auto">
          <a:xfrm>
            <a:off x="2411413" y="4554538"/>
            <a:ext cx="381000" cy="533400"/>
          </a:xfrm>
          <a:prstGeom prst="downArrow">
            <a:avLst>
              <a:gd name="adj1" fmla="val 50000"/>
              <a:gd name="adj2" fmla="val 35000"/>
            </a:avLst>
          </a:prstGeom>
          <a:solidFill>
            <a:srgbClr val="CC0066"/>
          </a:solidFill>
          <a:ln w="9525">
            <a:solidFill>
              <a:srgbClr val="000080"/>
            </a:solidFill>
            <a:miter lim="800000"/>
            <a:headEnd/>
            <a:tailEnd/>
          </a:ln>
          <a:effectLst/>
        </p:spPr>
        <p:txBody>
          <a:bodyPr wrap="none" anchor="ctr"/>
          <a:lstStyle/>
          <a:p>
            <a:pPr algn="ctr"/>
            <a:endParaRPr lang="es-ES_tradnl">
              <a:solidFill>
                <a:srgbClr val="CC0066"/>
              </a:solidFill>
            </a:endParaRPr>
          </a:p>
        </p:txBody>
      </p:sp>
      <p:sp>
        <p:nvSpPr>
          <p:cNvPr id="217105" name="AutoShape 17">
            <a:hlinkClick r:id="rId6" action="ppaction://hlinkfile" highlightClick="1"/>
          </p:cNvPr>
          <p:cNvSpPr>
            <a:spLocks noChangeArrowheads="1"/>
          </p:cNvSpPr>
          <p:nvPr/>
        </p:nvSpPr>
        <p:spPr bwMode="auto">
          <a:xfrm>
            <a:off x="3492500" y="476250"/>
            <a:ext cx="431800" cy="287338"/>
          </a:xfrm>
          <a:prstGeom prst="actionButtonMovie">
            <a:avLst/>
          </a:prstGeom>
          <a:solidFill>
            <a:srgbClr val="9999FF"/>
          </a:solidFill>
          <a:ln w="9525">
            <a:noFill/>
            <a:miter lim="800000"/>
            <a:headEnd/>
            <a:tailEnd/>
          </a:ln>
          <a:effectLst/>
        </p:spPr>
        <p:txBody>
          <a:bodyPr wrap="none" anchor="ctr"/>
          <a:lstStyle/>
          <a:p>
            <a:endParaRPr lang="es-ES_tradnl"/>
          </a:p>
        </p:txBody>
      </p:sp>
      <p:sp>
        <p:nvSpPr>
          <p:cNvPr id="217106" name="Text Box 18"/>
          <p:cNvSpPr txBox="1">
            <a:spLocks noChangeArrowheads="1"/>
          </p:cNvSpPr>
          <p:nvPr/>
        </p:nvSpPr>
        <p:spPr bwMode="auto">
          <a:xfrm>
            <a:off x="3924300" y="736600"/>
            <a:ext cx="647700" cy="244475"/>
          </a:xfrm>
          <a:prstGeom prst="rect">
            <a:avLst/>
          </a:prstGeom>
          <a:noFill/>
          <a:ln w="9525">
            <a:noFill/>
            <a:miter lim="800000"/>
            <a:headEnd/>
            <a:tailEnd/>
          </a:ln>
          <a:effectLst/>
        </p:spPr>
        <p:txBody>
          <a:bodyPr>
            <a:spAutoFit/>
          </a:bodyPr>
          <a:lstStyle/>
          <a:p>
            <a:pPr algn="ctr">
              <a:spcBef>
                <a:spcPct val="50000"/>
              </a:spcBef>
            </a:pPr>
            <a:r>
              <a:rPr lang="es-ES" sz="1000" i="1">
                <a:latin typeface="Tempus Sans ITC" pitchFamily="82" charset="0"/>
              </a:rPr>
              <a:t>frances</a:t>
            </a:r>
            <a:endParaRPr lang="es-ES_tradnl" sz="1000" i="1">
              <a:latin typeface="Tempus Sans ITC" pitchFamily="82" charset="0"/>
            </a:endParaRPr>
          </a:p>
        </p:txBody>
      </p:sp>
      <p:sp>
        <p:nvSpPr>
          <p:cNvPr id="217107" name="AutoShape 19">
            <a:hlinkClick r:id="rId7" action="ppaction://hlinkfile" highlightClick="1"/>
          </p:cNvPr>
          <p:cNvSpPr>
            <a:spLocks noChangeArrowheads="1"/>
          </p:cNvSpPr>
          <p:nvPr/>
        </p:nvSpPr>
        <p:spPr bwMode="auto">
          <a:xfrm>
            <a:off x="4068763" y="476250"/>
            <a:ext cx="431800" cy="287338"/>
          </a:xfrm>
          <a:prstGeom prst="actionButtonMovie">
            <a:avLst/>
          </a:prstGeom>
          <a:solidFill>
            <a:srgbClr val="9999FF"/>
          </a:solidFill>
          <a:ln w="9525">
            <a:noFill/>
            <a:miter lim="800000"/>
            <a:headEnd/>
            <a:tailEnd/>
          </a:ln>
          <a:effectLst/>
        </p:spPr>
        <p:txBody>
          <a:bodyPr wrap="none" anchor="ctr"/>
          <a:lstStyle/>
          <a:p>
            <a:endParaRPr lang="es-ES_tradnl"/>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anim calcmode="lin" valueType="num">
                                      <p:cBhvr>
                                        <p:cTn id="7" dur="2000" fill="hold"/>
                                        <p:tgtEl>
                                          <p:spTgt spid="217091">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17091">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fill="hold" grpId="0" nodeType="afterEffect">
                                  <p:stCondLst>
                                    <p:cond delay="0"/>
                                  </p:stCondLst>
                                  <p:childTnLst>
                                    <p:set>
                                      <p:cBhvr>
                                        <p:cTn id="11" dur="1" fill="hold">
                                          <p:stCondLst>
                                            <p:cond delay="0"/>
                                          </p:stCondLst>
                                        </p:cTn>
                                        <p:tgtEl>
                                          <p:spTgt spid="217090"/>
                                        </p:tgtEl>
                                        <p:attrNameLst>
                                          <p:attrName>style.visibility</p:attrName>
                                        </p:attrNameLst>
                                      </p:cBhvr>
                                      <p:to>
                                        <p:strVal val="visible"/>
                                      </p:to>
                                    </p:set>
                                    <p:anim calcmode="lin" valueType="num">
                                      <p:cBhvr>
                                        <p:cTn id="12" dur="2000" fill="hold"/>
                                        <p:tgtEl>
                                          <p:spTgt spid="217090"/>
                                        </p:tgtEl>
                                        <p:attrNameLst>
                                          <p:attrName>ppt_w</p:attrName>
                                        </p:attrNameLst>
                                      </p:cBhvr>
                                      <p:tavLst>
                                        <p:tav tm="0">
                                          <p:val>
                                            <p:fltVal val="0"/>
                                          </p:val>
                                        </p:tav>
                                        <p:tav tm="100000">
                                          <p:val>
                                            <p:strVal val="#ppt_w"/>
                                          </p:val>
                                        </p:tav>
                                      </p:tavLst>
                                    </p:anim>
                                    <p:anim calcmode="lin" valueType="num">
                                      <p:cBhvr>
                                        <p:cTn id="13" dur="2000" fill="hold"/>
                                        <p:tgtEl>
                                          <p:spTgt spid="217090"/>
                                        </p:tgtEl>
                                        <p:attrNameLst>
                                          <p:attrName>ppt_h</p:attrName>
                                        </p:attrNameLst>
                                      </p:cBhvr>
                                      <p:tavLst>
                                        <p:tav tm="0">
                                          <p:val>
                                            <p:fltVal val="0"/>
                                          </p:val>
                                        </p:tav>
                                        <p:tav tm="100000">
                                          <p:val>
                                            <p:strVal val="#ppt_h"/>
                                          </p:val>
                                        </p:tav>
                                      </p:tavLst>
                                    </p:anim>
                                  </p:childTnLst>
                                </p:cTn>
                              </p:par>
                            </p:childTnLst>
                          </p:cTn>
                        </p:par>
                        <p:par>
                          <p:cTn id="14" fill="hold">
                            <p:stCondLst>
                              <p:cond delay="4000"/>
                            </p:stCondLst>
                            <p:childTnLst>
                              <p:par>
                                <p:cTn id="15" presetID="9" presetClass="entr" presetSubtype="0" fill="hold" nodeType="afterEffect">
                                  <p:stCondLst>
                                    <p:cond delay="0"/>
                                  </p:stCondLst>
                                  <p:childTnLst>
                                    <p:set>
                                      <p:cBhvr>
                                        <p:cTn id="16" dur="1" fill="hold">
                                          <p:stCondLst>
                                            <p:cond delay="0"/>
                                          </p:stCondLst>
                                        </p:cTn>
                                        <p:tgtEl>
                                          <p:spTgt spid="217099"/>
                                        </p:tgtEl>
                                        <p:attrNameLst>
                                          <p:attrName>style.visibility</p:attrName>
                                        </p:attrNameLst>
                                      </p:cBhvr>
                                      <p:to>
                                        <p:strVal val="visible"/>
                                      </p:to>
                                    </p:set>
                                    <p:animEffect transition="in" filter="dissolve">
                                      <p:cBhvr>
                                        <p:cTn id="17" dur="2000"/>
                                        <p:tgtEl>
                                          <p:spTgt spid="217099"/>
                                        </p:tgtEl>
                                      </p:cBhvr>
                                    </p:animEffect>
                                  </p:childTnLst>
                                </p:cTn>
                              </p:par>
                            </p:childTnLst>
                          </p:cTn>
                        </p:par>
                        <p:par>
                          <p:cTn id="18" fill="hold">
                            <p:stCondLst>
                              <p:cond delay="6000"/>
                            </p:stCondLst>
                            <p:childTnLst>
                              <p:par>
                                <p:cTn id="19" presetID="27" presetClass="entr" presetSubtype="0" fill="hold" nodeType="afterEffect">
                                  <p:stCondLst>
                                    <p:cond delay="2000"/>
                                  </p:stCondLst>
                                  <p:iterate type="lt">
                                    <p:tmPct val="50000"/>
                                  </p:iterate>
                                  <p:childTnLst>
                                    <p:set>
                                      <p:cBhvr>
                                        <p:cTn id="20" dur="1" fill="hold">
                                          <p:stCondLst>
                                            <p:cond delay="0"/>
                                          </p:stCondLst>
                                        </p:cTn>
                                        <p:tgtEl>
                                          <p:spTgt spid="217091">
                                            <p:txEl>
                                              <p:pRg st="1" end="1"/>
                                            </p:txEl>
                                          </p:spTgt>
                                        </p:tgtEl>
                                        <p:attrNameLst>
                                          <p:attrName>style.visibility</p:attrName>
                                        </p:attrNameLst>
                                      </p:cBhvr>
                                      <p:to>
                                        <p:strVal val="visible"/>
                                      </p:to>
                                    </p:set>
                                    <p:anim calcmode="discrete" valueType="clr">
                                      <p:cBhvr override="childStyle">
                                        <p:cTn id="21" dur="80"/>
                                        <p:tgtEl>
                                          <p:spTgt spid="21709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17091">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217091">
                                            <p:txEl>
                                              <p:pRg st="1" end="1"/>
                                            </p:txEl>
                                          </p:spTgt>
                                        </p:tgtEl>
                                        <p:attrNameLst>
                                          <p:attrName>fill.type</p:attrName>
                                        </p:attrNameLst>
                                      </p:cBhvr>
                                      <p:to>
                                        <p:strVal val="solid"/>
                                      </p:to>
                                    </p:set>
                                  </p:childTnLst>
                                </p:cTn>
                              </p:par>
                            </p:childTnLst>
                          </p:cTn>
                        </p:par>
                        <p:par>
                          <p:cTn id="24" fill="hold">
                            <p:stCondLst>
                              <p:cond delay="12400"/>
                            </p:stCondLst>
                            <p:childTnLst>
                              <p:par>
                                <p:cTn id="25" presetID="27" presetClass="entr" presetSubtype="0" fill="hold" nodeType="afterEffect">
                                  <p:stCondLst>
                                    <p:cond delay="0"/>
                                  </p:stCondLst>
                                  <p:iterate type="lt">
                                    <p:tmPct val="81000"/>
                                  </p:iterate>
                                  <p:childTnLst>
                                    <p:set>
                                      <p:cBhvr>
                                        <p:cTn id="26" dur="1" fill="hold">
                                          <p:stCondLst>
                                            <p:cond delay="0"/>
                                          </p:stCondLst>
                                        </p:cTn>
                                        <p:tgtEl>
                                          <p:spTgt spid="217091">
                                            <p:txEl>
                                              <p:pRg st="2" end="2"/>
                                            </p:txEl>
                                          </p:spTgt>
                                        </p:tgtEl>
                                        <p:attrNameLst>
                                          <p:attrName>style.visibility</p:attrName>
                                        </p:attrNameLst>
                                      </p:cBhvr>
                                      <p:to>
                                        <p:strVal val="visible"/>
                                      </p:to>
                                    </p:set>
                                    <p:anim calcmode="discrete" valueType="clr">
                                      <p:cBhvr override="childStyle">
                                        <p:cTn id="27" dur="80"/>
                                        <p:tgtEl>
                                          <p:spTgt spid="21709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17091">
                                            <p:txEl>
                                              <p:pRg st="2" end="2"/>
                                            </p:txEl>
                                          </p:spTgt>
                                        </p:tgtEl>
                                        <p:attrNameLst>
                                          <p:attrName>fillcolor</p:attrName>
                                        </p:attrNameLst>
                                      </p:cBhvr>
                                      <p:tavLst>
                                        <p:tav tm="0">
                                          <p:val>
                                            <p:clrVal>
                                              <a:schemeClr val="accent2"/>
                                            </p:clrVal>
                                          </p:val>
                                        </p:tav>
                                        <p:tav tm="50000">
                                          <p:val>
                                            <p:clrVal>
                                              <a:schemeClr val="hlink"/>
                                            </p:clrVal>
                                          </p:val>
                                        </p:tav>
                                      </p:tavLst>
                                    </p:anim>
                                    <p:set>
                                      <p:cBhvr>
                                        <p:cTn id="29" dur="80"/>
                                        <p:tgtEl>
                                          <p:spTgt spid="217091">
                                            <p:txEl>
                                              <p:pRg st="2" end="2"/>
                                            </p:txEl>
                                          </p:spTgt>
                                        </p:tgtEl>
                                        <p:attrNameLst>
                                          <p:attrName>fill.type</p:attrName>
                                        </p:attrNameLst>
                                      </p:cBhvr>
                                      <p:to>
                                        <p:strVal val="solid"/>
                                      </p:to>
                                    </p:set>
                                  </p:childTnLst>
                                </p:cTn>
                              </p:par>
                            </p:childTnLst>
                          </p:cTn>
                        </p:par>
                        <p:par>
                          <p:cTn id="30" fill="hold">
                            <p:stCondLst>
                              <p:cond delay="19478"/>
                            </p:stCondLst>
                            <p:childTnLst>
                              <p:par>
                                <p:cTn id="31" presetID="23" presetClass="entr" presetSubtype="16" fill="hold" grpId="0" nodeType="afterEffect">
                                  <p:stCondLst>
                                    <p:cond delay="0"/>
                                  </p:stCondLst>
                                  <p:childTnLst>
                                    <p:set>
                                      <p:cBhvr>
                                        <p:cTn id="32" dur="1" fill="hold">
                                          <p:stCondLst>
                                            <p:cond delay="0"/>
                                          </p:stCondLst>
                                        </p:cTn>
                                        <p:tgtEl>
                                          <p:spTgt spid="217092"/>
                                        </p:tgtEl>
                                        <p:attrNameLst>
                                          <p:attrName>style.visibility</p:attrName>
                                        </p:attrNameLst>
                                      </p:cBhvr>
                                      <p:to>
                                        <p:strVal val="visible"/>
                                      </p:to>
                                    </p:set>
                                    <p:anim calcmode="lin" valueType="num">
                                      <p:cBhvr>
                                        <p:cTn id="33" dur="2000" fill="hold"/>
                                        <p:tgtEl>
                                          <p:spTgt spid="217092"/>
                                        </p:tgtEl>
                                        <p:attrNameLst>
                                          <p:attrName>ppt_w</p:attrName>
                                        </p:attrNameLst>
                                      </p:cBhvr>
                                      <p:tavLst>
                                        <p:tav tm="0">
                                          <p:val>
                                            <p:fltVal val="0"/>
                                          </p:val>
                                        </p:tav>
                                        <p:tav tm="100000">
                                          <p:val>
                                            <p:strVal val="#ppt_w"/>
                                          </p:val>
                                        </p:tav>
                                      </p:tavLst>
                                    </p:anim>
                                    <p:anim calcmode="lin" valueType="num">
                                      <p:cBhvr>
                                        <p:cTn id="34" dur="2000" fill="hold"/>
                                        <p:tgtEl>
                                          <p:spTgt spid="217092"/>
                                        </p:tgtEl>
                                        <p:attrNameLst>
                                          <p:attrName>ppt_h</p:attrName>
                                        </p:attrNameLst>
                                      </p:cBhvr>
                                      <p:tavLst>
                                        <p:tav tm="0">
                                          <p:val>
                                            <p:fltVal val="0"/>
                                          </p:val>
                                        </p:tav>
                                        <p:tav tm="100000">
                                          <p:val>
                                            <p:strVal val="#ppt_h"/>
                                          </p:val>
                                        </p:tav>
                                      </p:tavLst>
                                    </p:anim>
                                  </p:childTnLst>
                                </p:cTn>
                              </p:par>
                            </p:childTnLst>
                          </p:cTn>
                        </p:par>
                        <p:par>
                          <p:cTn id="35" fill="hold">
                            <p:stCondLst>
                              <p:cond delay="21478"/>
                            </p:stCondLst>
                            <p:childTnLst>
                              <p:par>
                                <p:cTn id="36" presetID="22" presetClass="entr" presetSubtype="1" fill="hold" grpId="0" nodeType="afterEffect">
                                  <p:stCondLst>
                                    <p:cond delay="0"/>
                                  </p:stCondLst>
                                  <p:childTnLst>
                                    <p:set>
                                      <p:cBhvr>
                                        <p:cTn id="37" dur="1" fill="hold">
                                          <p:stCondLst>
                                            <p:cond delay="0"/>
                                          </p:stCondLst>
                                        </p:cTn>
                                        <p:tgtEl>
                                          <p:spTgt spid="217100"/>
                                        </p:tgtEl>
                                        <p:attrNameLst>
                                          <p:attrName>style.visibility</p:attrName>
                                        </p:attrNameLst>
                                      </p:cBhvr>
                                      <p:to>
                                        <p:strVal val="visible"/>
                                      </p:to>
                                    </p:set>
                                    <p:animEffect transition="in" filter="wipe(up)">
                                      <p:cBhvr>
                                        <p:cTn id="38" dur="500"/>
                                        <p:tgtEl>
                                          <p:spTgt spid="217100"/>
                                        </p:tgtEl>
                                      </p:cBhvr>
                                    </p:animEffect>
                                  </p:childTnLst>
                                </p:cTn>
                              </p:par>
                            </p:childTnLst>
                          </p:cTn>
                        </p:par>
                        <p:par>
                          <p:cTn id="39" fill="hold">
                            <p:stCondLst>
                              <p:cond delay="21978"/>
                            </p:stCondLst>
                            <p:childTnLst>
                              <p:par>
                                <p:cTn id="40" presetID="23" presetClass="entr" presetSubtype="16" fill="hold" grpId="0" nodeType="afterEffect">
                                  <p:stCondLst>
                                    <p:cond delay="0"/>
                                  </p:stCondLst>
                                  <p:childTnLst>
                                    <p:set>
                                      <p:cBhvr>
                                        <p:cTn id="41" dur="1" fill="hold">
                                          <p:stCondLst>
                                            <p:cond delay="0"/>
                                          </p:stCondLst>
                                        </p:cTn>
                                        <p:tgtEl>
                                          <p:spTgt spid="217094"/>
                                        </p:tgtEl>
                                        <p:attrNameLst>
                                          <p:attrName>style.visibility</p:attrName>
                                        </p:attrNameLst>
                                      </p:cBhvr>
                                      <p:to>
                                        <p:strVal val="visible"/>
                                      </p:to>
                                    </p:set>
                                    <p:anim calcmode="lin" valueType="num">
                                      <p:cBhvr>
                                        <p:cTn id="42" dur="2000" fill="hold"/>
                                        <p:tgtEl>
                                          <p:spTgt spid="217094"/>
                                        </p:tgtEl>
                                        <p:attrNameLst>
                                          <p:attrName>ppt_w</p:attrName>
                                        </p:attrNameLst>
                                      </p:cBhvr>
                                      <p:tavLst>
                                        <p:tav tm="0">
                                          <p:val>
                                            <p:fltVal val="0"/>
                                          </p:val>
                                        </p:tav>
                                        <p:tav tm="100000">
                                          <p:val>
                                            <p:strVal val="#ppt_w"/>
                                          </p:val>
                                        </p:tav>
                                      </p:tavLst>
                                    </p:anim>
                                    <p:anim calcmode="lin" valueType="num">
                                      <p:cBhvr>
                                        <p:cTn id="43" dur="2000" fill="hold"/>
                                        <p:tgtEl>
                                          <p:spTgt spid="217094"/>
                                        </p:tgtEl>
                                        <p:attrNameLst>
                                          <p:attrName>ppt_h</p:attrName>
                                        </p:attrNameLst>
                                      </p:cBhvr>
                                      <p:tavLst>
                                        <p:tav tm="0">
                                          <p:val>
                                            <p:fltVal val="0"/>
                                          </p:val>
                                        </p:tav>
                                        <p:tav tm="100000">
                                          <p:val>
                                            <p:strVal val="#ppt_h"/>
                                          </p:val>
                                        </p:tav>
                                      </p:tavLst>
                                    </p:anim>
                                  </p:childTnLst>
                                </p:cTn>
                              </p:par>
                            </p:childTnLst>
                          </p:cTn>
                        </p:par>
                        <p:par>
                          <p:cTn id="44" fill="hold">
                            <p:stCondLst>
                              <p:cond delay="23978"/>
                            </p:stCondLst>
                            <p:childTnLst>
                              <p:par>
                                <p:cTn id="45" presetID="12" presetClass="entr" presetSubtype="8" fill="hold" nodeType="afterEffect">
                                  <p:stCondLst>
                                    <p:cond delay="2000"/>
                                  </p:stCondLst>
                                  <p:childTnLst>
                                    <p:set>
                                      <p:cBhvr>
                                        <p:cTn id="46" dur="1" fill="hold">
                                          <p:stCondLst>
                                            <p:cond delay="0"/>
                                          </p:stCondLst>
                                        </p:cTn>
                                        <p:tgtEl>
                                          <p:spTgt spid="217104"/>
                                        </p:tgtEl>
                                        <p:attrNameLst>
                                          <p:attrName>style.visibility</p:attrName>
                                        </p:attrNameLst>
                                      </p:cBhvr>
                                      <p:to>
                                        <p:strVal val="visible"/>
                                      </p:to>
                                    </p:set>
                                    <p:animEffect transition="in" filter="slide(fromLeft)">
                                      <p:cBhvr>
                                        <p:cTn id="47" dur="2000"/>
                                        <p:tgtEl>
                                          <p:spTgt spid="217104"/>
                                        </p:tgtEl>
                                      </p:cBhvr>
                                    </p:animEffect>
                                  </p:childTnLst>
                                </p:cTn>
                              </p:par>
                            </p:childTnLst>
                          </p:cTn>
                        </p:par>
                        <p:par>
                          <p:cTn id="48" fill="hold">
                            <p:stCondLst>
                              <p:cond delay="27978"/>
                            </p:stCondLst>
                            <p:childTnLst>
                              <p:par>
                                <p:cTn id="49" presetID="19" presetClass="entr" presetSubtype="10" fill="hold" grpId="0" nodeType="afterEffect">
                                  <p:stCondLst>
                                    <p:cond delay="0"/>
                                  </p:stCondLst>
                                  <p:childTnLst>
                                    <p:set>
                                      <p:cBhvr>
                                        <p:cTn id="50" dur="1" fill="hold">
                                          <p:stCondLst>
                                            <p:cond delay="0"/>
                                          </p:stCondLst>
                                        </p:cTn>
                                        <p:tgtEl>
                                          <p:spTgt spid="217105"/>
                                        </p:tgtEl>
                                        <p:attrNameLst>
                                          <p:attrName>style.visibility</p:attrName>
                                        </p:attrNameLst>
                                      </p:cBhvr>
                                      <p:to>
                                        <p:strVal val="visible"/>
                                      </p:to>
                                    </p:set>
                                    <p:anim calcmode="lin" valueType="num">
                                      <p:cBhvr>
                                        <p:cTn id="51" dur="3000" fill="hold"/>
                                        <p:tgtEl>
                                          <p:spTgt spid="217105"/>
                                        </p:tgtEl>
                                        <p:attrNameLst>
                                          <p:attrName>ppt_w</p:attrName>
                                        </p:attrNameLst>
                                      </p:cBhvr>
                                      <p:tavLst>
                                        <p:tav tm="0" fmla="#ppt_w*sin(2.5*pi*$)">
                                          <p:val>
                                            <p:fltVal val="0"/>
                                          </p:val>
                                        </p:tav>
                                        <p:tav tm="100000">
                                          <p:val>
                                            <p:fltVal val="1"/>
                                          </p:val>
                                        </p:tav>
                                      </p:tavLst>
                                    </p:anim>
                                    <p:anim calcmode="lin" valueType="num">
                                      <p:cBhvr>
                                        <p:cTn id="52" dur="3000" fill="hold"/>
                                        <p:tgtEl>
                                          <p:spTgt spid="217105"/>
                                        </p:tgtEl>
                                        <p:attrNameLst>
                                          <p:attrName>ppt_h</p:attrName>
                                        </p:attrNameLst>
                                      </p:cBhvr>
                                      <p:tavLst>
                                        <p:tav tm="0">
                                          <p:val>
                                            <p:strVal val="#ppt_h"/>
                                          </p:val>
                                        </p:tav>
                                        <p:tav tm="100000">
                                          <p:val>
                                            <p:strVal val="#ppt_h"/>
                                          </p:val>
                                        </p:tav>
                                      </p:tavLst>
                                    </p:anim>
                                  </p:childTnLst>
                                </p:cTn>
                              </p:par>
                            </p:childTnLst>
                          </p:cTn>
                        </p:par>
                        <p:par>
                          <p:cTn id="53" fill="hold">
                            <p:stCondLst>
                              <p:cond delay="30978"/>
                            </p:stCondLst>
                            <p:childTnLst>
                              <p:par>
                                <p:cTn id="54" presetID="1" presetClass="entr" presetSubtype="0" fill="hold" grpId="0" nodeType="afterEffect">
                                  <p:stCondLst>
                                    <p:cond delay="0"/>
                                  </p:stCondLst>
                                  <p:childTnLst>
                                    <p:set>
                                      <p:cBhvr>
                                        <p:cTn id="55" dur="1" fill="hold">
                                          <p:stCondLst>
                                            <p:cond delay="0"/>
                                          </p:stCondLst>
                                        </p:cTn>
                                        <p:tgtEl>
                                          <p:spTgt spid="217106"/>
                                        </p:tgtEl>
                                        <p:attrNameLst>
                                          <p:attrName>style.visibility</p:attrName>
                                        </p:attrNameLst>
                                      </p:cBhvr>
                                      <p:to>
                                        <p:strVal val="visible"/>
                                      </p:to>
                                    </p:set>
                                  </p:childTnLst>
                                </p:cTn>
                              </p:par>
                            </p:childTnLst>
                          </p:cTn>
                        </p:par>
                        <p:par>
                          <p:cTn id="56" fill="hold">
                            <p:stCondLst>
                              <p:cond delay="30978"/>
                            </p:stCondLst>
                            <p:childTnLst>
                              <p:par>
                                <p:cTn id="57" presetID="19" presetClass="entr" presetSubtype="10" fill="hold" grpId="0" nodeType="afterEffect">
                                  <p:stCondLst>
                                    <p:cond delay="0"/>
                                  </p:stCondLst>
                                  <p:childTnLst>
                                    <p:set>
                                      <p:cBhvr>
                                        <p:cTn id="58" dur="1" fill="hold">
                                          <p:stCondLst>
                                            <p:cond delay="0"/>
                                          </p:stCondLst>
                                        </p:cTn>
                                        <p:tgtEl>
                                          <p:spTgt spid="217107"/>
                                        </p:tgtEl>
                                        <p:attrNameLst>
                                          <p:attrName>style.visibility</p:attrName>
                                        </p:attrNameLst>
                                      </p:cBhvr>
                                      <p:to>
                                        <p:strVal val="visible"/>
                                      </p:to>
                                    </p:set>
                                    <p:anim calcmode="lin" valueType="num">
                                      <p:cBhvr>
                                        <p:cTn id="59" dur="3000" fill="hold"/>
                                        <p:tgtEl>
                                          <p:spTgt spid="217107"/>
                                        </p:tgtEl>
                                        <p:attrNameLst>
                                          <p:attrName>ppt_w</p:attrName>
                                        </p:attrNameLst>
                                      </p:cBhvr>
                                      <p:tavLst>
                                        <p:tav tm="0" fmla="#ppt_w*sin(2.5*pi*$)">
                                          <p:val>
                                            <p:fltVal val="0"/>
                                          </p:val>
                                        </p:tav>
                                        <p:tav tm="100000">
                                          <p:val>
                                            <p:fltVal val="1"/>
                                          </p:val>
                                        </p:tav>
                                      </p:tavLst>
                                    </p:anim>
                                    <p:anim calcmode="lin" valueType="num">
                                      <p:cBhvr>
                                        <p:cTn id="60" dur="3000" fill="hold"/>
                                        <p:tgtEl>
                                          <p:spTgt spid="2171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0" grpId="0"/>
      <p:bldP spid="217092" grpId="0"/>
      <p:bldP spid="217094" grpId="0" animBg="1"/>
      <p:bldP spid="217100" grpId="0" animBg="1"/>
      <p:bldP spid="217105" grpId="0" animBg="1"/>
      <p:bldP spid="217106" grpId="0"/>
      <p:bldP spid="21710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ext Box 2"/>
          <p:cNvSpPr txBox="1">
            <a:spLocks noChangeArrowheads="1"/>
          </p:cNvSpPr>
          <p:nvPr/>
        </p:nvSpPr>
        <p:spPr bwMode="auto">
          <a:xfrm>
            <a:off x="6300788" y="115888"/>
            <a:ext cx="2735262" cy="396875"/>
          </a:xfrm>
          <a:prstGeom prst="rect">
            <a:avLst/>
          </a:prstGeom>
          <a:noFill/>
          <a:ln w="9525">
            <a:noFill/>
            <a:miter lim="800000"/>
            <a:headEnd/>
            <a:tailEnd/>
          </a:ln>
          <a:effectLst/>
        </p:spPr>
        <p:txBody>
          <a:bodyPr>
            <a:spAutoFit/>
          </a:bodyPr>
          <a:lstStyle/>
          <a:p>
            <a:pPr algn="r">
              <a:spcBef>
                <a:spcPct val="50000"/>
              </a:spcBef>
            </a:pPr>
            <a:r>
              <a:rPr lang="es-ES" sz="2000" b="1"/>
              <a:t>Leyes de los gases</a:t>
            </a:r>
          </a:p>
        </p:txBody>
      </p:sp>
      <p:sp>
        <p:nvSpPr>
          <p:cNvPr id="230403" name="Text Box 3"/>
          <p:cNvSpPr txBox="1">
            <a:spLocks noChangeArrowheads="1"/>
          </p:cNvSpPr>
          <p:nvPr/>
        </p:nvSpPr>
        <p:spPr bwMode="auto">
          <a:xfrm>
            <a:off x="304800" y="476250"/>
            <a:ext cx="5130800" cy="1968500"/>
          </a:xfrm>
          <a:prstGeom prst="rect">
            <a:avLst/>
          </a:prstGeom>
          <a:noFill/>
          <a:ln w="9525">
            <a:noFill/>
            <a:miter lim="800000"/>
            <a:headEnd/>
            <a:tailEnd/>
          </a:ln>
          <a:effectLst/>
        </p:spPr>
        <p:txBody>
          <a:bodyPr>
            <a:spAutoFit/>
          </a:bodyPr>
          <a:lstStyle/>
          <a:p>
            <a:pPr>
              <a:lnSpc>
                <a:spcPct val="150000"/>
              </a:lnSpc>
            </a:pPr>
            <a:r>
              <a:rPr lang="es-ES" sz="2400" b="1">
                <a:solidFill>
                  <a:srgbClr val="CC0066"/>
                </a:solidFill>
                <a:effectLst>
                  <a:outerShdw blurRad="38100" dist="38100" dir="2700000" algn="tl">
                    <a:srgbClr val="000000"/>
                  </a:outerShdw>
                </a:effectLst>
              </a:rPr>
              <a:t>Ley de Boyle y Mariotte</a:t>
            </a:r>
          </a:p>
          <a:p>
            <a:pPr>
              <a:lnSpc>
                <a:spcPct val="150000"/>
              </a:lnSpc>
            </a:pPr>
            <a:endParaRPr lang="es-ES" sz="400" b="1">
              <a:solidFill>
                <a:srgbClr val="CC0066"/>
              </a:solidFill>
              <a:effectLst>
                <a:outerShdw blurRad="38100" dist="38100" dir="2700000" algn="tl">
                  <a:srgbClr val="000000"/>
                </a:outerShdw>
              </a:effectLst>
            </a:endParaRPr>
          </a:p>
          <a:p>
            <a:pPr algn="just">
              <a:lnSpc>
                <a:spcPct val="150000"/>
              </a:lnSpc>
            </a:pPr>
            <a:r>
              <a:rPr lang="es-ES" i="1">
                <a:effectLst>
                  <a:outerShdw blurRad="38100" dist="38100" dir="2700000" algn="tl">
                    <a:srgbClr val="000000"/>
                  </a:outerShdw>
                </a:effectLst>
              </a:rPr>
              <a:t>	El volumen de un gas es inversamente proporcional a la presión que soporta (a temperatura y  cantidad de materia constantes).</a:t>
            </a:r>
          </a:p>
        </p:txBody>
      </p:sp>
      <p:pic>
        <p:nvPicPr>
          <p:cNvPr id="230414" name="Picture 14"/>
          <p:cNvPicPr>
            <a:picLocks noChangeAspect="1" noChangeArrowheads="1"/>
          </p:cNvPicPr>
          <p:nvPr/>
        </p:nvPicPr>
        <p:blipFill>
          <a:blip r:embed="rId3" cstate="print"/>
          <a:srcRect/>
          <a:stretch>
            <a:fillRect/>
          </a:stretch>
        </p:blipFill>
        <p:spPr bwMode="auto">
          <a:xfrm>
            <a:off x="5508625" y="908050"/>
            <a:ext cx="1436688" cy="1441450"/>
          </a:xfrm>
          <a:prstGeom prst="rect">
            <a:avLst/>
          </a:prstGeom>
          <a:noFill/>
          <a:ln w="12700">
            <a:solidFill>
              <a:srgbClr val="000080"/>
            </a:solidFill>
            <a:miter lim="800000"/>
            <a:headEnd/>
            <a:tailEnd/>
          </a:ln>
          <a:effectLst>
            <a:outerShdw dist="89803" dir="18900000" algn="ctr" rotWithShape="0">
              <a:srgbClr val="777777">
                <a:alpha val="50000"/>
              </a:srgbClr>
            </a:outerShdw>
          </a:effectLst>
        </p:spPr>
      </p:pic>
      <p:sp>
        <p:nvSpPr>
          <p:cNvPr id="230404" name="Rectangle 4"/>
          <p:cNvSpPr>
            <a:spLocks noChangeArrowheads="1"/>
          </p:cNvSpPr>
          <p:nvPr/>
        </p:nvSpPr>
        <p:spPr bwMode="auto">
          <a:xfrm>
            <a:off x="1169988" y="2420938"/>
            <a:ext cx="2538412" cy="504825"/>
          </a:xfrm>
          <a:prstGeom prst="rect">
            <a:avLst/>
          </a:prstGeom>
          <a:noFill/>
          <a:ln w="9525">
            <a:noFill/>
            <a:miter lim="800000"/>
            <a:headEnd/>
            <a:tailEnd/>
          </a:ln>
          <a:effectLst/>
        </p:spPr>
        <p:txBody>
          <a:bodyPr>
            <a:spAutoFit/>
          </a:bodyPr>
          <a:lstStyle/>
          <a:p>
            <a:pPr>
              <a:lnSpc>
                <a:spcPct val="150000"/>
              </a:lnSpc>
              <a:spcBef>
                <a:spcPct val="50000"/>
              </a:spcBef>
            </a:pPr>
            <a:r>
              <a:rPr lang="es-ES"/>
              <a:t>V </a:t>
            </a:r>
            <a:r>
              <a:rPr lang="el-GR"/>
              <a:t>α</a:t>
            </a:r>
            <a:r>
              <a:rPr lang="es-ES"/>
              <a:t> 1/P  (a n y T ctes)</a:t>
            </a:r>
          </a:p>
        </p:txBody>
      </p:sp>
      <p:sp>
        <p:nvSpPr>
          <p:cNvPr id="230405" name="Rectangle 5"/>
          <p:cNvSpPr>
            <a:spLocks noChangeArrowheads="1"/>
          </p:cNvSpPr>
          <p:nvPr/>
        </p:nvSpPr>
        <p:spPr bwMode="auto">
          <a:xfrm>
            <a:off x="1979613" y="3844925"/>
            <a:ext cx="936625" cy="376238"/>
          </a:xfrm>
          <a:prstGeom prst="rect">
            <a:avLst/>
          </a:prstGeom>
          <a:solidFill>
            <a:srgbClr val="9999FF"/>
          </a:solidFill>
          <a:ln w="9525">
            <a:solidFill>
              <a:schemeClr val="folHlink"/>
            </a:solidFill>
            <a:miter lim="800000"/>
            <a:headEnd/>
            <a:tailEnd/>
          </a:ln>
          <a:effectLst/>
        </p:spPr>
        <p:txBody>
          <a:bodyPr wrap="none">
            <a:spAutoFit/>
          </a:bodyPr>
          <a:lstStyle/>
          <a:p>
            <a:r>
              <a:rPr lang="es-ES"/>
              <a:t>V = k/P</a:t>
            </a:r>
          </a:p>
        </p:txBody>
      </p:sp>
      <p:sp>
        <p:nvSpPr>
          <p:cNvPr id="230406" name="AutoShape 6"/>
          <p:cNvSpPr>
            <a:spLocks noChangeArrowheads="1"/>
          </p:cNvSpPr>
          <p:nvPr/>
        </p:nvSpPr>
        <p:spPr bwMode="auto">
          <a:xfrm>
            <a:off x="2174875" y="3141663"/>
            <a:ext cx="381000" cy="533400"/>
          </a:xfrm>
          <a:prstGeom prst="downArrow">
            <a:avLst>
              <a:gd name="adj1" fmla="val 50000"/>
              <a:gd name="adj2" fmla="val 35000"/>
            </a:avLst>
          </a:prstGeom>
          <a:solidFill>
            <a:srgbClr val="CC0066"/>
          </a:solidFill>
          <a:ln w="9525">
            <a:solidFill>
              <a:schemeClr val="tx2"/>
            </a:solidFill>
            <a:miter lim="800000"/>
            <a:headEnd/>
            <a:tailEnd/>
          </a:ln>
          <a:effectLst/>
        </p:spPr>
        <p:txBody>
          <a:bodyPr wrap="none" anchor="ctr"/>
          <a:lstStyle/>
          <a:p>
            <a:endParaRPr lang="es-ES_tradnl"/>
          </a:p>
        </p:txBody>
      </p:sp>
      <p:pic>
        <p:nvPicPr>
          <p:cNvPr id="230417" name="Picture 17" descr="graficaPV"/>
          <p:cNvPicPr>
            <a:picLocks noChangeAspect="1" noChangeArrowheads="1"/>
          </p:cNvPicPr>
          <p:nvPr/>
        </p:nvPicPr>
        <p:blipFill>
          <a:blip r:embed="rId4" cstate="print"/>
          <a:srcRect/>
          <a:stretch>
            <a:fillRect/>
          </a:stretch>
        </p:blipFill>
        <p:spPr bwMode="auto">
          <a:xfrm>
            <a:off x="971550" y="4365625"/>
            <a:ext cx="3000375" cy="2219325"/>
          </a:xfrm>
          <a:prstGeom prst="rect">
            <a:avLst/>
          </a:prstGeom>
          <a:solidFill>
            <a:srgbClr val="9999FF"/>
          </a:solidFill>
          <a:ln w="9525">
            <a:solidFill>
              <a:srgbClr val="000080"/>
            </a:solidFill>
            <a:miter lim="800000"/>
            <a:headEnd/>
            <a:tailEnd/>
          </a:ln>
        </p:spPr>
      </p:pic>
      <p:sp>
        <p:nvSpPr>
          <p:cNvPr id="230419" name="Text Box 19"/>
          <p:cNvSpPr txBox="1">
            <a:spLocks noChangeArrowheads="1"/>
          </p:cNvSpPr>
          <p:nvPr/>
        </p:nvSpPr>
        <p:spPr bwMode="auto">
          <a:xfrm>
            <a:off x="684213" y="2852738"/>
            <a:ext cx="3455987" cy="304800"/>
          </a:xfrm>
          <a:prstGeom prst="rect">
            <a:avLst/>
          </a:prstGeom>
          <a:noFill/>
          <a:ln w="9525">
            <a:noFill/>
            <a:miter lim="800000"/>
            <a:headEnd/>
            <a:tailEnd/>
          </a:ln>
          <a:effectLst/>
        </p:spPr>
        <p:txBody>
          <a:bodyPr>
            <a:spAutoFit/>
          </a:bodyPr>
          <a:lstStyle/>
          <a:p>
            <a:pPr algn="ctr">
              <a:spcBef>
                <a:spcPct val="50000"/>
              </a:spcBef>
            </a:pPr>
            <a:r>
              <a:rPr lang="es-ES" sz="1400"/>
              <a:t>Transformación isotérmica</a:t>
            </a:r>
            <a:endParaRPr lang="es-ES_tradnl" sz="1400"/>
          </a:p>
        </p:txBody>
      </p:sp>
      <p:pic>
        <p:nvPicPr>
          <p:cNvPr id="230420" name="Picture 20" descr="FG05_06"/>
          <p:cNvPicPr>
            <a:picLocks noChangeAspect="1" noChangeArrowheads="1"/>
          </p:cNvPicPr>
          <p:nvPr/>
        </p:nvPicPr>
        <p:blipFill>
          <a:blip r:embed="rId5" cstate="print"/>
          <a:srcRect/>
          <a:stretch>
            <a:fillRect/>
          </a:stretch>
        </p:blipFill>
        <p:spPr bwMode="auto">
          <a:xfrm>
            <a:off x="4787900" y="2713038"/>
            <a:ext cx="2990850" cy="3811587"/>
          </a:xfrm>
          <a:prstGeom prst="rect">
            <a:avLst/>
          </a:prstGeom>
          <a:noFill/>
          <a:ln w="9525">
            <a:solidFill>
              <a:schemeClr val="tx2"/>
            </a:solidFill>
            <a:miter lim="800000"/>
            <a:headEnd/>
            <a:tailEnd/>
          </a:ln>
        </p:spPr>
      </p:pic>
      <p:pic>
        <p:nvPicPr>
          <p:cNvPr id="230421" name="Picture 21" descr="mariotte"/>
          <p:cNvPicPr>
            <a:picLocks noChangeAspect="1" noChangeArrowheads="1"/>
          </p:cNvPicPr>
          <p:nvPr/>
        </p:nvPicPr>
        <p:blipFill>
          <a:blip r:embed="rId6" cstate="print"/>
          <a:srcRect/>
          <a:stretch>
            <a:fillRect/>
          </a:stretch>
        </p:blipFill>
        <p:spPr bwMode="auto">
          <a:xfrm>
            <a:off x="7092950" y="911225"/>
            <a:ext cx="1917700" cy="1438275"/>
          </a:xfrm>
          <a:prstGeom prst="rect">
            <a:avLst/>
          </a:prstGeom>
          <a:noFill/>
          <a:ln w="9525">
            <a:solidFill>
              <a:schemeClr val="tx2"/>
            </a:solidFill>
            <a:miter lim="800000"/>
            <a:headEnd/>
            <a:tailEnd/>
          </a:ln>
          <a:effectLst>
            <a:outerShdw dist="71842" dir="18900000" algn="ctr" rotWithShape="0">
              <a:srgbClr val="808080">
                <a:alpha val="50000"/>
              </a:srgbClr>
            </a:outerShdw>
          </a:effectLst>
        </p:spPr>
      </p:pic>
      <p:sp>
        <p:nvSpPr>
          <p:cNvPr id="230422" name="AutoShape 22">
            <a:hlinkClick r:id="rId7" action="ppaction://hlinkfile" highlightClick="1"/>
          </p:cNvPr>
          <p:cNvSpPr>
            <a:spLocks noChangeArrowheads="1"/>
          </p:cNvSpPr>
          <p:nvPr/>
        </p:nvSpPr>
        <p:spPr bwMode="auto">
          <a:xfrm>
            <a:off x="3851275" y="404813"/>
            <a:ext cx="431800" cy="287337"/>
          </a:xfrm>
          <a:prstGeom prst="actionButtonMovie">
            <a:avLst/>
          </a:prstGeom>
          <a:solidFill>
            <a:srgbClr val="9999FF"/>
          </a:solidFill>
          <a:ln w="9525">
            <a:noFill/>
            <a:miter lim="800000"/>
            <a:headEnd/>
            <a:tailEnd/>
          </a:ln>
          <a:effectLst/>
        </p:spPr>
        <p:txBody>
          <a:bodyPr wrap="none" anchor="ctr"/>
          <a:lstStyle/>
          <a:p>
            <a:endParaRPr lang="es-ES_tradnl"/>
          </a:p>
        </p:txBody>
      </p:sp>
      <p:sp>
        <p:nvSpPr>
          <p:cNvPr id="230423" name="AutoShape 23">
            <a:hlinkClick r:id="rId8" action="ppaction://hlinkfile" highlightClick="1"/>
          </p:cNvPr>
          <p:cNvSpPr>
            <a:spLocks noChangeArrowheads="1"/>
          </p:cNvSpPr>
          <p:nvPr/>
        </p:nvSpPr>
        <p:spPr bwMode="auto">
          <a:xfrm>
            <a:off x="3851275" y="836613"/>
            <a:ext cx="431800" cy="287337"/>
          </a:xfrm>
          <a:prstGeom prst="actionButtonMovie">
            <a:avLst/>
          </a:prstGeom>
          <a:solidFill>
            <a:srgbClr val="9999FF"/>
          </a:solidFill>
          <a:ln w="9525">
            <a:noFill/>
            <a:miter lim="800000"/>
            <a:headEnd/>
            <a:tailEnd/>
          </a:ln>
          <a:effectLst/>
        </p:spPr>
        <p:txBody>
          <a:bodyPr wrap="none" anchor="ctr"/>
          <a:lstStyle/>
          <a:p>
            <a:endParaRPr lang="es-ES_tradnl"/>
          </a:p>
        </p:txBody>
      </p:sp>
      <p:sp>
        <p:nvSpPr>
          <p:cNvPr id="230427" name="Text Box 27"/>
          <p:cNvSpPr txBox="1">
            <a:spLocks noChangeArrowheads="1"/>
          </p:cNvSpPr>
          <p:nvPr/>
        </p:nvSpPr>
        <p:spPr bwMode="auto">
          <a:xfrm>
            <a:off x="3779838" y="1096963"/>
            <a:ext cx="503237" cy="244475"/>
          </a:xfrm>
          <a:prstGeom prst="rect">
            <a:avLst/>
          </a:prstGeom>
          <a:noFill/>
          <a:ln w="9525">
            <a:noFill/>
            <a:miter lim="800000"/>
            <a:headEnd/>
            <a:tailEnd/>
          </a:ln>
          <a:effectLst/>
        </p:spPr>
        <p:txBody>
          <a:bodyPr>
            <a:spAutoFit/>
          </a:bodyPr>
          <a:lstStyle/>
          <a:p>
            <a:pPr algn="ctr">
              <a:spcBef>
                <a:spcPct val="50000"/>
              </a:spcBef>
            </a:pPr>
            <a:r>
              <a:rPr lang="es-ES" sz="1000" i="1">
                <a:latin typeface="Tempus Sans ITC" pitchFamily="82" charset="0"/>
              </a:rPr>
              <a:t>inglés</a:t>
            </a:r>
            <a:endParaRPr lang="es-ES_tradnl" sz="1000" i="1">
              <a:latin typeface="Tempus Sans ITC" pitchFamily="82" charset="0"/>
            </a:endParaRPr>
          </a:p>
        </p:txBody>
      </p:sp>
      <p:sp>
        <p:nvSpPr>
          <p:cNvPr id="230428" name="AutoShape 28">
            <a:hlinkClick r:id="rId9" action="ppaction://hlinkfile" highlightClick="1"/>
          </p:cNvPr>
          <p:cNvSpPr>
            <a:spLocks noChangeArrowheads="1"/>
          </p:cNvSpPr>
          <p:nvPr/>
        </p:nvSpPr>
        <p:spPr bwMode="auto">
          <a:xfrm>
            <a:off x="4427538" y="692150"/>
            <a:ext cx="431800" cy="287338"/>
          </a:xfrm>
          <a:prstGeom prst="actionButtonMovie">
            <a:avLst/>
          </a:prstGeom>
          <a:solidFill>
            <a:srgbClr val="9999FF"/>
          </a:solidFill>
          <a:ln w="9525">
            <a:noFill/>
            <a:miter lim="800000"/>
            <a:headEnd/>
            <a:tailEnd/>
          </a:ln>
          <a:effectLst/>
        </p:spPr>
        <p:txBody>
          <a:bodyPr wrap="none" anchor="ctr"/>
          <a:lstStyle/>
          <a:p>
            <a:endParaRPr lang="es-ES_tradnl"/>
          </a:p>
        </p:txBody>
      </p:sp>
      <p:sp>
        <p:nvSpPr>
          <p:cNvPr id="230429" name="AutoShape 29">
            <a:hlinkClick r:id="rId10" action="ppaction://hlinkfile" highlightClick="1"/>
          </p:cNvPr>
          <p:cNvSpPr>
            <a:spLocks noChangeArrowheads="1"/>
          </p:cNvSpPr>
          <p:nvPr/>
        </p:nvSpPr>
        <p:spPr bwMode="auto">
          <a:xfrm>
            <a:off x="3419475" y="4508500"/>
            <a:ext cx="431800" cy="287338"/>
          </a:xfrm>
          <a:prstGeom prst="actionButtonMovie">
            <a:avLst/>
          </a:prstGeom>
          <a:solidFill>
            <a:srgbClr val="9999FF"/>
          </a:solidFill>
          <a:ln w="9525">
            <a:noFill/>
            <a:miter lim="800000"/>
            <a:headEnd/>
            <a:tailEnd/>
          </a:ln>
          <a:effectLst/>
        </p:spPr>
        <p:txBody>
          <a:bodyPr wrap="none" anchor="ctr"/>
          <a:lstStyle/>
          <a:p>
            <a:endParaRPr lang="es-ES_tradnl"/>
          </a:p>
        </p:txBody>
      </p:sp>
      <p:sp>
        <p:nvSpPr>
          <p:cNvPr id="230430" name="Text Box 30"/>
          <p:cNvSpPr txBox="1">
            <a:spLocks noChangeArrowheads="1"/>
          </p:cNvSpPr>
          <p:nvPr/>
        </p:nvSpPr>
        <p:spPr bwMode="auto">
          <a:xfrm>
            <a:off x="3203575" y="4768850"/>
            <a:ext cx="792163" cy="244475"/>
          </a:xfrm>
          <a:prstGeom prst="rect">
            <a:avLst/>
          </a:prstGeom>
          <a:noFill/>
          <a:ln w="9525">
            <a:noFill/>
            <a:miter lim="800000"/>
            <a:headEnd/>
            <a:tailEnd/>
          </a:ln>
          <a:effectLst/>
        </p:spPr>
        <p:txBody>
          <a:bodyPr>
            <a:spAutoFit/>
          </a:bodyPr>
          <a:lstStyle/>
          <a:p>
            <a:pPr algn="ctr">
              <a:spcBef>
                <a:spcPct val="50000"/>
              </a:spcBef>
            </a:pPr>
            <a:r>
              <a:rPr lang="es-ES" sz="1000" i="1">
                <a:latin typeface="Tempus Sans ITC" pitchFamily="82" charset="0"/>
              </a:rPr>
              <a:t>gráfica</a:t>
            </a:r>
            <a:endParaRPr lang="es-ES_tradnl" sz="1000" i="1">
              <a:latin typeface="Tempus Sans ITC" pitchFamily="82" charset="0"/>
            </a:endParaRPr>
          </a:p>
        </p:txBody>
      </p:sp>
      <p:sp>
        <p:nvSpPr>
          <p:cNvPr id="230431" name="AutoShape 31">
            <a:hlinkClick r:id="rId11" action="ppaction://hlinkfile" highlightClick="1"/>
          </p:cNvPr>
          <p:cNvSpPr>
            <a:spLocks noChangeArrowheads="1"/>
          </p:cNvSpPr>
          <p:nvPr/>
        </p:nvSpPr>
        <p:spPr bwMode="auto">
          <a:xfrm>
            <a:off x="5003800" y="692150"/>
            <a:ext cx="431800" cy="287338"/>
          </a:xfrm>
          <a:prstGeom prst="actionButtonMovie">
            <a:avLst/>
          </a:prstGeom>
          <a:solidFill>
            <a:srgbClr val="9999FF"/>
          </a:solidFill>
          <a:ln w="9525">
            <a:noFill/>
            <a:miter lim="800000"/>
            <a:headEnd/>
            <a:tailEnd/>
          </a:ln>
          <a:effectLst/>
        </p:spPr>
        <p:txBody>
          <a:bodyPr wrap="none" anchor="ctr"/>
          <a:lstStyle/>
          <a:p>
            <a:endParaRPr lang="es-ES_tradnl"/>
          </a:p>
        </p:txBody>
      </p:sp>
    </p:spTree>
  </p:cSld>
  <p:clrMapOvr>
    <a:masterClrMapping/>
  </p:clrMapOvr>
  <p:transition spd="med" advClick="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anim calcmode="lin" valueType="num">
                                      <p:cBhvr>
                                        <p:cTn id="7" dur="2000" fill="hold"/>
                                        <p:tgtEl>
                                          <p:spTgt spid="23040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3040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fill="hold" grpId="0" nodeType="afterEffect">
                                  <p:stCondLst>
                                    <p:cond delay="0"/>
                                  </p:stCondLst>
                                  <p:childTnLst>
                                    <p:set>
                                      <p:cBhvr>
                                        <p:cTn id="11" dur="1" fill="hold">
                                          <p:stCondLst>
                                            <p:cond delay="0"/>
                                          </p:stCondLst>
                                        </p:cTn>
                                        <p:tgtEl>
                                          <p:spTgt spid="230402"/>
                                        </p:tgtEl>
                                        <p:attrNameLst>
                                          <p:attrName>style.visibility</p:attrName>
                                        </p:attrNameLst>
                                      </p:cBhvr>
                                      <p:to>
                                        <p:strVal val="visible"/>
                                      </p:to>
                                    </p:set>
                                    <p:anim calcmode="lin" valueType="num">
                                      <p:cBhvr>
                                        <p:cTn id="12" dur="2000" fill="hold"/>
                                        <p:tgtEl>
                                          <p:spTgt spid="230402"/>
                                        </p:tgtEl>
                                        <p:attrNameLst>
                                          <p:attrName>ppt_w</p:attrName>
                                        </p:attrNameLst>
                                      </p:cBhvr>
                                      <p:tavLst>
                                        <p:tav tm="0">
                                          <p:val>
                                            <p:fltVal val="0"/>
                                          </p:val>
                                        </p:tav>
                                        <p:tav tm="100000">
                                          <p:val>
                                            <p:strVal val="#ppt_w"/>
                                          </p:val>
                                        </p:tav>
                                      </p:tavLst>
                                    </p:anim>
                                    <p:anim calcmode="lin" valueType="num">
                                      <p:cBhvr>
                                        <p:cTn id="13" dur="2000" fill="hold"/>
                                        <p:tgtEl>
                                          <p:spTgt spid="230402"/>
                                        </p:tgtEl>
                                        <p:attrNameLst>
                                          <p:attrName>ppt_h</p:attrName>
                                        </p:attrNameLst>
                                      </p:cBhvr>
                                      <p:tavLst>
                                        <p:tav tm="0">
                                          <p:val>
                                            <p:fltVal val="0"/>
                                          </p:val>
                                        </p:tav>
                                        <p:tav tm="100000">
                                          <p:val>
                                            <p:strVal val="#ppt_h"/>
                                          </p:val>
                                        </p:tav>
                                      </p:tavLst>
                                    </p:anim>
                                  </p:childTnLst>
                                </p:cTn>
                              </p:par>
                            </p:childTnLst>
                          </p:cTn>
                        </p:par>
                        <p:par>
                          <p:cTn id="14" fill="hold">
                            <p:stCondLst>
                              <p:cond delay="4000"/>
                            </p:stCondLst>
                            <p:childTnLst>
                              <p:par>
                                <p:cTn id="15" presetID="9" presetClass="entr" presetSubtype="0" fill="hold" nodeType="afterEffect">
                                  <p:stCondLst>
                                    <p:cond delay="0"/>
                                  </p:stCondLst>
                                  <p:childTnLst>
                                    <p:set>
                                      <p:cBhvr>
                                        <p:cTn id="16" dur="1" fill="hold">
                                          <p:stCondLst>
                                            <p:cond delay="0"/>
                                          </p:stCondLst>
                                        </p:cTn>
                                        <p:tgtEl>
                                          <p:spTgt spid="230414"/>
                                        </p:tgtEl>
                                        <p:attrNameLst>
                                          <p:attrName>style.visibility</p:attrName>
                                        </p:attrNameLst>
                                      </p:cBhvr>
                                      <p:to>
                                        <p:strVal val="visible"/>
                                      </p:to>
                                    </p:set>
                                    <p:animEffect transition="in" filter="dissolve">
                                      <p:cBhvr>
                                        <p:cTn id="17" dur="2000"/>
                                        <p:tgtEl>
                                          <p:spTgt spid="230414"/>
                                        </p:tgtEl>
                                      </p:cBhvr>
                                    </p:animEffect>
                                  </p:childTnLst>
                                </p:cTn>
                              </p:par>
                            </p:childTnLst>
                          </p:cTn>
                        </p:par>
                        <p:par>
                          <p:cTn id="18" fill="hold">
                            <p:stCondLst>
                              <p:cond delay="6000"/>
                            </p:stCondLst>
                            <p:childTnLst>
                              <p:par>
                                <p:cTn id="19" presetID="9" presetClass="entr" presetSubtype="0" fill="hold" nodeType="afterEffect">
                                  <p:stCondLst>
                                    <p:cond delay="0"/>
                                  </p:stCondLst>
                                  <p:childTnLst>
                                    <p:set>
                                      <p:cBhvr>
                                        <p:cTn id="20" dur="1" fill="hold">
                                          <p:stCondLst>
                                            <p:cond delay="0"/>
                                          </p:stCondLst>
                                        </p:cTn>
                                        <p:tgtEl>
                                          <p:spTgt spid="230421"/>
                                        </p:tgtEl>
                                        <p:attrNameLst>
                                          <p:attrName>style.visibility</p:attrName>
                                        </p:attrNameLst>
                                      </p:cBhvr>
                                      <p:to>
                                        <p:strVal val="visible"/>
                                      </p:to>
                                    </p:set>
                                    <p:animEffect transition="in" filter="dissolve">
                                      <p:cBhvr>
                                        <p:cTn id="21" dur="2000"/>
                                        <p:tgtEl>
                                          <p:spTgt spid="230421"/>
                                        </p:tgtEl>
                                      </p:cBhvr>
                                    </p:animEffect>
                                  </p:childTnLst>
                                </p:cTn>
                              </p:par>
                            </p:childTnLst>
                          </p:cTn>
                        </p:par>
                        <p:par>
                          <p:cTn id="22" fill="hold">
                            <p:stCondLst>
                              <p:cond delay="8000"/>
                            </p:stCondLst>
                            <p:childTnLst>
                              <p:par>
                                <p:cTn id="23" presetID="27" presetClass="entr" presetSubtype="0" fill="hold" nodeType="afterEffect">
                                  <p:stCondLst>
                                    <p:cond delay="2000"/>
                                  </p:stCondLst>
                                  <p:iterate type="lt">
                                    <p:tmPct val="50000"/>
                                  </p:iterate>
                                  <p:childTnLst>
                                    <p:set>
                                      <p:cBhvr>
                                        <p:cTn id="24" dur="1" fill="hold">
                                          <p:stCondLst>
                                            <p:cond delay="0"/>
                                          </p:stCondLst>
                                        </p:cTn>
                                        <p:tgtEl>
                                          <p:spTgt spid="230403">
                                            <p:txEl>
                                              <p:pRg st="2" end="2"/>
                                            </p:txEl>
                                          </p:spTgt>
                                        </p:tgtEl>
                                        <p:attrNameLst>
                                          <p:attrName>style.visibility</p:attrName>
                                        </p:attrNameLst>
                                      </p:cBhvr>
                                      <p:to>
                                        <p:strVal val="visible"/>
                                      </p:to>
                                    </p:set>
                                    <p:anim calcmode="discrete" valueType="clr">
                                      <p:cBhvr override="childStyle">
                                        <p:cTn id="25" dur="80"/>
                                        <p:tgtEl>
                                          <p:spTgt spid="23040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30403">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230403">
                                            <p:txEl>
                                              <p:pRg st="2" end="2"/>
                                            </p:txEl>
                                          </p:spTgt>
                                        </p:tgtEl>
                                        <p:attrNameLst>
                                          <p:attrName>fill.type</p:attrName>
                                        </p:attrNameLst>
                                      </p:cBhvr>
                                      <p:to>
                                        <p:strVal val="solid"/>
                                      </p:to>
                                    </p:set>
                                  </p:childTnLst>
                                </p:cTn>
                              </p:par>
                            </p:childTnLst>
                          </p:cTn>
                        </p:par>
                        <p:par>
                          <p:cTn id="28" fill="hold">
                            <p:stCondLst>
                              <p:cond delay="14240"/>
                            </p:stCondLst>
                            <p:childTnLst>
                              <p:par>
                                <p:cTn id="29" presetID="23" presetClass="entr" presetSubtype="16" fill="hold" grpId="0" nodeType="afterEffect">
                                  <p:stCondLst>
                                    <p:cond delay="0"/>
                                  </p:stCondLst>
                                  <p:childTnLst>
                                    <p:set>
                                      <p:cBhvr>
                                        <p:cTn id="30" dur="1" fill="hold">
                                          <p:stCondLst>
                                            <p:cond delay="0"/>
                                          </p:stCondLst>
                                        </p:cTn>
                                        <p:tgtEl>
                                          <p:spTgt spid="230404"/>
                                        </p:tgtEl>
                                        <p:attrNameLst>
                                          <p:attrName>style.visibility</p:attrName>
                                        </p:attrNameLst>
                                      </p:cBhvr>
                                      <p:to>
                                        <p:strVal val="visible"/>
                                      </p:to>
                                    </p:set>
                                    <p:anim calcmode="lin" valueType="num">
                                      <p:cBhvr>
                                        <p:cTn id="31" dur="2000" fill="hold"/>
                                        <p:tgtEl>
                                          <p:spTgt spid="230404"/>
                                        </p:tgtEl>
                                        <p:attrNameLst>
                                          <p:attrName>ppt_w</p:attrName>
                                        </p:attrNameLst>
                                      </p:cBhvr>
                                      <p:tavLst>
                                        <p:tav tm="0">
                                          <p:val>
                                            <p:fltVal val="0"/>
                                          </p:val>
                                        </p:tav>
                                        <p:tav tm="100000">
                                          <p:val>
                                            <p:strVal val="#ppt_w"/>
                                          </p:val>
                                        </p:tav>
                                      </p:tavLst>
                                    </p:anim>
                                    <p:anim calcmode="lin" valueType="num">
                                      <p:cBhvr>
                                        <p:cTn id="32" dur="2000" fill="hold"/>
                                        <p:tgtEl>
                                          <p:spTgt spid="230404"/>
                                        </p:tgtEl>
                                        <p:attrNameLst>
                                          <p:attrName>ppt_h</p:attrName>
                                        </p:attrNameLst>
                                      </p:cBhvr>
                                      <p:tavLst>
                                        <p:tav tm="0">
                                          <p:val>
                                            <p:fltVal val="0"/>
                                          </p:val>
                                        </p:tav>
                                        <p:tav tm="100000">
                                          <p:val>
                                            <p:strVal val="#ppt_h"/>
                                          </p:val>
                                        </p:tav>
                                      </p:tavLst>
                                    </p:anim>
                                  </p:childTnLst>
                                </p:cTn>
                              </p:par>
                            </p:childTnLst>
                          </p:cTn>
                        </p:par>
                        <p:par>
                          <p:cTn id="33" fill="hold">
                            <p:stCondLst>
                              <p:cond delay="16240"/>
                            </p:stCondLst>
                            <p:childTnLst>
                              <p:par>
                                <p:cTn id="34" presetID="23" presetClass="entr" presetSubtype="16" fill="hold" grpId="0" nodeType="afterEffect">
                                  <p:stCondLst>
                                    <p:cond delay="0"/>
                                  </p:stCondLst>
                                  <p:childTnLst>
                                    <p:set>
                                      <p:cBhvr>
                                        <p:cTn id="35" dur="1" fill="hold">
                                          <p:stCondLst>
                                            <p:cond delay="0"/>
                                          </p:stCondLst>
                                        </p:cTn>
                                        <p:tgtEl>
                                          <p:spTgt spid="230419"/>
                                        </p:tgtEl>
                                        <p:attrNameLst>
                                          <p:attrName>style.visibility</p:attrName>
                                        </p:attrNameLst>
                                      </p:cBhvr>
                                      <p:to>
                                        <p:strVal val="visible"/>
                                      </p:to>
                                    </p:set>
                                    <p:anim calcmode="lin" valueType="num">
                                      <p:cBhvr>
                                        <p:cTn id="36" dur="2000" fill="hold"/>
                                        <p:tgtEl>
                                          <p:spTgt spid="230419"/>
                                        </p:tgtEl>
                                        <p:attrNameLst>
                                          <p:attrName>ppt_w</p:attrName>
                                        </p:attrNameLst>
                                      </p:cBhvr>
                                      <p:tavLst>
                                        <p:tav tm="0">
                                          <p:val>
                                            <p:fltVal val="0"/>
                                          </p:val>
                                        </p:tav>
                                        <p:tav tm="100000">
                                          <p:val>
                                            <p:strVal val="#ppt_w"/>
                                          </p:val>
                                        </p:tav>
                                      </p:tavLst>
                                    </p:anim>
                                    <p:anim calcmode="lin" valueType="num">
                                      <p:cBhvr>
                                        <p:cTn id="37" dur="2000" fill="hold"/>
                                        <p:tgtEl>
                                          <p:spTgt spid="230419"/>
                                        </p:tgtEl>
                                        <p:attrNameLst>
                                          <p:attrName>ppt_h</p:attrName>
                                        </p:attrNameLst>
                                      </p:cBhvr>
                                      <p:tavLst>
                                        <p:tav tm="0">
                                          <p:val>
                                            <p:fltVal val="0"/>
                                          </p:val>
                                        </p:tav>
                                        <p:tav tm="100000">
                                          <p:val>
                                            <p:strVal val="#ppt_h"/>
                                          </p:val>
                                        </p:tav>
                                      </p:tavLst>
                                    </p:anim>
                                  </p:childTnLst>
                                </p:cTn>
                              </p:par>
                            </p:childTnLst>
                          </p:cTn>
                        </p:par>
                        <p:par>
                          <p:cTn id="38" fill="hold">
                            <p:stCondLst>
                              <p:cond delay="18240"/>
                            </p:stCondLst>
                            <p:childTnLst>
                              <p:par>
                                <p:cTn id="39" presetID="22" presetClass="entr" presetSubtype="1" fill="hold" grpId="0" nodeType="afterEffect">
                                  <p:stCondLst>
                                    <p:cond delay="0"/>
                                  </p:stCondLst>
                                  <p:childTnLst>
                                    <p:set>
                                      <p:cBhvr>
                                        <p:cTn id="40" dur="1" fill="hold">
                                          <p:stCondLst>
                                            <p:cond delay="0"/>
                                          </p:stCondLst>
                                        </p:cTn>
                                        <p:tgtEl>
                                          <p:spTgt spid="230406"/>
                                        </p:tgtEl>
                                        <p:attrNameLst>
                                          <p:attrName>style.visibility</p:attrName>
                                        </p:attrNameLst>
                                      </p:cBhvr>
                                      <p:to>
                                        <p:strVal val="visible"/>
                                      </p:to>
                                    </p:set>
                                    <p:animEffect transition="in" filter="wipe(up)">
                                      <p:cBhvr>
                                        <p:cTn id="41" dur="2000"/>
                                        <p:tgtEl>
                                          <p:spTgt spid="230406"/>
                                        </p:tgtEl>
                                      </p:cBhvr>
                                    </p:animEffect>
                                  </p:childTnLst>
                                </p:cTn>
                              </p:par>
                            </p:childTnLst>
                          </p:cTn>
                        </p:par>
                        <p:par>
                          <p:cTn id="42" fill="hold">
                            <p:stCondLst>
                              <p:cond delay="20240"/>
                            </p:stCondLst>
                            <p:childTnLst>
                              <p:par>
                                <p:cTn id="43" presetID="23" presetClass="entr" presetSubtype="16" fill="hold" grpId="0" nodeType="afterEffect">
                                  <p:stCondLst>
                                    <p:cond delay="0"/>
                                  </p:stCondLst>
                                  <p:childTnLst>
                                    <p:set>
                                      <p:cBhvr>
                                        <p:cTn id="44" dur="1" fill="hold">
                                          <p:stCondLst>
                                            <p:cond delay="0"/>
                                          </p:stCondLst>
                                        </p:cTn>
                                        <p:tgtEl>
                                          <p:spTgt spid="230405"/>
                                        </p:tgtEl>
                                        <p:attrNameLst>
                                          <p:attrName>style.visibility</p:attrName>
                                        </p:attrNameLst>
                                      </p:cBhvr>
                                      <p:to>
                                        <p:strVal val="visible"/>
                                      </p:to>
                                    </p:set>
                                    <p:anim calcmode="lin" valueType="num">
                                      <p:cBhvr>
                                        <p:cTn id="45" dur="2000" fill="hold"/>
                                        <p:tgtEl>
                                          <p:spTgt spid="230405"/>
                                        </p:tgtEl>
                                        <p:attrNameLst>
                                          <p:attrName>ppt_w</p:attrName>
                                        </p:attrNameLst>
                                      </p:cBhvr>
                                      <p:tavLst>
                                        <p:tav tm="0">
                                          <p:val>
                                            <p:fltVal val="0"/>
                                          </p:val>
                                        </p:tav>
                                        <p:tav tm="100000">
                                          <p:val>
                                            <p:strVal val="#ppt_w"/>
                                          </p:val>
                                        </p:tav>
                                      </p:tavLst>
                                    </p:anim>
                                    <p:anim calcmode="lin" valueType="num">
                                      <p:cBhvr>
                                        <p:cTn id="46" dur="2000" fill="hold"/>
                                        <p:tgtEl>
                                          <p:spTgt spid="230405"/>
                                        </p:tgtEl>
                                        <p:attrNameLst>
                                          <p:attrName>ppt_h</p:attrName>
                                        </p:attrNameLst>
                                      </p:cBhvr>
                                      <p:tavLst>
                                        <p:tav tm="0">
                                          <p:val>
                                            <p:fltVal val="0"/>
                                          </p:val>
                                        </p:tav>
                                        <p:tav tm="100000">
                                          <p:val>
                                            <p:strVal val="#ppt_h"/>
                                          </p:val>
                                        </p:tav>
                                      </p:tavLst>
                                    </p:anim>
                                  </p:childTnLst>
                                </p:cTn>
                              </p:par>
                            </p:childTnLst>
                          </p:cTn>
                        </p:par>
                        <p:par>
                          <p:cTn id="47" fill="hold">
                            <p:stCondLst>
                              <p:cond delay="22240"/>
                            </p:stCondLst>
                            <p:childTnLst>
                              <p:par>
                                <p:cTn id="48" presetID="12" presetClass="entr" presetSubtype="8" fill="hold" nodeType="afterEffect">
                                  <p:stCondLst>
                                    <p:cond delay="0"/>
                                  </p:stCondLst>
                                  <p:childTnLst>
                                    <p:set>
                                      <p:cBhvr>
                                        <p:cTn id="49" dur="1" fill="hold">
                                          <p:stCondLst>
                                            <p:cond delay="0"/>
                                          </p:stCondLst>
                                        </p:cTn>
                                        <p:tgtEl>
                                          <p:spTgt spid="230417"/>
                                        </p:tgtEl>
                                        <p:attrNameLst>
                                          <p:attrName>style.visibility</p:attrName>
                                        </p:attrNameLst>
                                      </p:cBhvr>
                                      <p:to>
                                        <p:strVal val="visible"/>
                                      </p:to>
                                    </p:set>
                                    <p:animEffect transition="in" filter="slide(fromLeft)">
                                      <p:cBhvr>
                                        <p:cTn id="50" dur="2000"/>
                                        <p:tgtEl>
                                          <p:spTgt spid="230417"/>
                                        </p:tgtEl>
                                      </p:cBhvr>
                                    </p:animEffect>
                                  </p:childTnLst>
                                </p:cTn>
                              </p:par>
                            </p:childTnLst>
                          </p:cTn>
                        </p:par>
                        <p:par>
                          <p:cTn id="51" fill="hold">
                            <p:stCondLst>
                              <p:cond delay="24240"/>
                            </p:stCondLst>
                            <p:childTnLst>
                              <p:par>
                                <p:cTn id="52" presetID="12" presetClass="entr" presetSubtype="2" fill="hold" nodeType="afterEffect">
                                  <p:stCondLst>
                                    <p:cond delay="0"/>
                                  </p:stCondLst>
                                  <p:childTnLst>
                                    <p:set>
                                      <p:cBhvr>
                                        <p:cTn id="53" dur="1" fill="hold">
                                          <p:stCondLst>
                                            <p:cond delay="0"/>
                                          </p:stCondLst>
                                        </p:cTn>
                                        <p:tgtEl>
                                          <p:spTgt spid="230420"/>
                                        </p:tgtEl>
                                        <p:attrNameLst>
                                          <p:attrName>style.visibility</p:attrName>
                                        </p:attrNameLst>
                                      </p:cBhvr>
                                      <p:to>
                                        <p:strVal val="visible"/>
                                      </p:to>
                                    </p:set>
                                    <p:animEffect transition="in" filter="slide(fromRight)">
                                      <p:cBhvr>
                                        <p:cTn id="54" dur="2000"/>
                                        <p:tgtEl>
                                          <p:spTgt spid="230420"/>
                                        </p:tgtEl>
                                      </p:cBhvr>
                                    </p:animEffect>
                                  </p:childTnLst>
                                </p:cTn>
                              </p:par>
                            </p:childTnLst>
                          </p:cTn>
                        </p:par>
                        <p:par>
                          <p:cTn id="55" fill="hold">
                            <p:stCondLst>
                              <p:cond delay="26240"/>
                            </p:stCondLst>
                            <p:childTnLst>
                              <p:par>
                                <p:cTn id="56" presetID="19" presetClass="entr" presetSubtype="10" fill="hold" grpId="0" nodeType="afterEffect">
                                  <p:stCondLst>
                                    <p:cond delay="0"/>
                                  </p:stCondLst>
                                  <p:childTnLst>
                                    <p:set>
                                      <p:cBhvr>
                                        <p:cTn id="57" dur="1" fill="hold">
                                          <p:stCondLst>
                                            <p:cond delay="0"/>
                                          </p:stCondLst>
                                        </p:cTn>
                                        <p:tgtEl>
                                          <p:spTgt spid="230422"/>
                                        </p:tgtEl>
                                        <p:attrNameLst>
                                          <p:attrName>style.visibility</p:attrName>
                                        </p:attrNameLst>
                                      </p:cBhvr>
                                      <p:to>
                                        <p:strVal val="visible"/>
                                      </p:to>
                                    </p:set>
                                    <p:anim calcmode="lin" valueType="num">
                                      <p:cBhvr>
                                        <p:cTn id="58" dur="3000" fill="hold"/>
                                        <p:tgtEl>
                                          <p:spTgt spid="230422"/>
                                        </p:tgtEl>
                                        <p:attrNameLst>
                                          <p:attrName>ppt_w</p:attrName>
                                        </p:attrNameLst>
                                      </p:cBhvr>
                                      <p:tavLst>
                                        <p:tav tm="0" fmla="#ppt_w*sin(2.5*pi*$)">
                                          <p:val>
                                            <p:fltVal val="0"/>
                                          </p:val>
                                        </p:tav>
                                        <p:tav tm="100000">
                                          <p:val>
                                            <p:fltVal val="1"/>
                                          </p:val>
                                        </p:tav>
                                      </p:tavLst>
                                    </p:anim>
                                    <p:anim calcmode="lin" valueType="num">
                                      <p:cBhvr>
                                        <p:cTn id="59" dur="3000" fill="hold"/>
                                        <p:tgtEl>
                                          <p:spTgt spid="230422"/>
                                        </p:tgtEl>
                                        <p:attrNameLst>
                                          <p:attrName>ppt_h</p:attrName>
                                        </p:attrNameLst>
                                      </p:cBhvr>
                                      <p:tavLst>
                                        <p:tav tm="0">
                                          <p:val>
                                            <p:strVal val="#ppt_h"/>
                                          </p:val>
                                        </p:tav>
                                        <p:tav tm="100000">
                                          <p:val>
                                            <p:strVal val="#ppt_h"/>
                                          </p:val>
                                        </p:tav>
                                      </p:tavLst>
                                    </p:anim>
                                  </p:childTnLst>
                                </p:cTn>
                              </p:par>
                            </p:childTnLst>
                          </p:cTn>
                        </p:par>
                        <p:par>
                          <p:cTn id="60" fill="hold">
                            <p:stCondLst>
                              <p:cond delay="29240"/>
                            </p:stCondLst>
                            <p:childTnLst>
                              <p:par>
                                <p:cTn id="61" presetID="19" presetClass="entr" presetSubtype="10" fill="hold" grpId="0" nodeType="afterEffect">
                                  <p:stCondLst>
                                    <p:cond delay="0"/>
                                  </p:stCondLst>
                                  <p:childTnLst>
                                    <p:set>
                                      <p:cBhvr>
                                        <p:cTn id="62" dur="1" fill="hold">
                                          <p:stCondLst>
                                            <p:cond delay="0"/>
                                          </p:stCondLst>
                                        </p:cTn>
                                        <p:tgtEl>
                                          <p:spTgt spid="230423"/>
                                        </p:tgtEl>
                                        <p:attrNameLst>
                                          <p:attrName>style.visibility</p:attrName>
                                        </p:attrNameLst>
                                      </p:cBhvr>
                                      <p:to>
                                        <p:strVal val="visible"/>
                                      </p:to>
                                    </p:set>
                                    <p:anim calcmode="lin" valueType="num">
                                      <p:cBhvr>
                                        <p:cTn id="63" dur="3000" fill="hold"/>
                                        <p:tgtEl>
                                          <p:spTgt spid="230423"/>
                                        </p:tgtEl>
                                        <p:attrNameLst>
                                          <p:attrName>ppt_w</p:attrName>
                                        </p:attrNameLst>
                                      </p:cBhvr>
                                      <p:tavLst>
                                        <p:tav tm="0" fmla="#ppt_w*sin(2.5*pi*$)">
                                          <p:val>
                                            <p:fltVal val="0"/>
                                          </p:val>
                                        </p:tav>
                                        <p:tav tm="100000">
                                          <p:val>
                                            <p:fltVal val="1"/>
                                          </p:val>
                                        </p:tav>
                                      </p:tavLst>
                                    </p:anim>
                                    <p:anim calcmode="lin" valueType="num">
                                      <p:cBhvr>
                                        <p:cTn id="64" dur="3000" fill="hold"/>
                                        <p:tgtEl>
                                          <p:spTgt spid="230423"/>
                                        </p:tgtEl>
                                        <p:attrNameLst>
                                          <p:attrName>ppt_h</p:attrName>
                                        </p:attrNameLst>
                                      </p:cBhvr>
                                      <p:tavLst>
                                        <p:tav tm="0">
                                          <p:val>
                                            <p:strVal val="#ppt_h"/>
                                          </p:val>
                                        </p:tav>
                                        <p:tav tm="100000">
                                          <p:val>
                                            <p:strVal val="#ppt_h"/>
                                          </p:val>
                                        </p:tav>
                                      </p:tavLst>
                                    </p:anim>
                                  </p:childTnLst>
                                </p:cTn>
                              </p:par>
                            </p:childTnLst>
                          </p:cTn>
                        </p:par>
                        <p:par>
                          <p:cTn id="65" fill="hold">
                            <p:stCondLst>
                              <p:cond delay="32240"/>
                            </p:stCondLst>
                            <p:childTnLst>
                              <p:par>
                                <p:cTn id="66" presetID="10" presetClass="entr" presetSubtype="0" fill="hold" grpId="0" nodeType="afterEffect">
                                  <p:stCondLst>
                                    <p:cond delay="0"/>
                                  </p:stCondLst>
                                  <p:childTnLst>
                                    <p:set>
                                      <p:cBhvr>
                                        <p:cTn id="67" dur="1" fill="hold">
                                          <p:stCondLst>
                                            <p:cond delay="0"/>
                                          </p:stCondLst>
                                        </p:cTn>
                                        <p:tgtEl>
                                          <p:spTgt spid="230427"/>
                                        </p:tgtEl>
                                        <p:attrNameLst>
                                          <p:attrName>style.visibility</p:attrName>
                                        </p:attrNameLst>
                                      </p:cBhvr>
                                      <p:to>
                                        <p:strVal val="visible"/>
                                      </p:to>
                                    </p:set>
                                    <p:animEffect transition="in" filter="fade">
                                      <p:cBhvr>
                                        <p:cTn id="68" dur="2000"/>
                                        <p:tgtEl>
                                          <p:spTgt spid="230427"/>
                                        </p:tgtEl>
                                      </p:cBhvr>
                                    </p:animEffect>
                                  </p:childTnLst>
                                </p:cTn>
                              </p:par>
                            </p:childTnLst>
                          </p:cTn>
                        </p:par>
                        <p:par>
                          <p:cTn id="69" fill="hold">
                            <p:stCondLst>
                              <p:cond delay="34240"/>
                            </p:stCondLst>
                            <p:childTnLst>
                              <p:par>
                                <p:cTn id="70" presetID="19" presetClass="entr" presetSubtype="10" fill="hold" grpId="0" nodeType="afterEffect">
                                  <p:stCondLst>
                                    <p:cond delay="0"/>
                                  </p:stCondLst>
                                  <p:childTnLst>
                                    <p:set>
                                      <p:cBhvr>
                                        <p:cTn id="71" dur="1" fill="hold">
                                          <p:stCondLst>
                                            <p:cond delay="0"/>
                                          </p:stCondLst>
                                        </p:cTn>
                                        <p:tgtEl>
                                          <p:spTgt spid="230428"/>
                                        </p:tgtEl>
                                        <p:attrNameLst>
                                          <p:attrName>style.visibility</p:attrName>
                                        </p:attrNameLst>
                                      </p:cBhvr>
                                      <p:to>
                                        <p:strVal val="visible"/>
                                      </p:to>
                                    </p:set>
                                    <p:anim calcmode="lin" valueType="num">
                                      <p:cBhvr>
                                        <p:cTn id="72" dur="3000" fill="hold"/>
                                        <p:tgtEl>
                                          <p:spTgt spid="230428"/>
                                        </p:tgtEl>
                                        <p:attrNameLst>
                                          <p:attrName>ppt_w</p:attrName>
                                        </p:attrNameLst>
                                      </p:cBhvr>
                                      <p:tavLst>
                                        <p:tav tm="0" fmla="#ppt_w*sin(2.5*pi*$)">
                                          <p:val>
                                            <p:fltVal val="0"/>
                                          </p:val>
                                        </p:tav>
                                        <p:tav tm="100000">
                                          <p:val>
                                            <p:fltVal val="1"/>
                                          </p:val>
                                        </p:tav>
                                      </p:tavLst>
                                    </p:anim>
                                    <p:anim calcmode="lin" valueType="num">
                                      <p:cBhvr>
                                        <p:cTn id="73" dur="3000" fill="hold"/>
                                        <p:tgtEl>
                                          <p:spTgt spid="230428"/>
                                        </p:tgtEl>
                                        <p:attrNameLst>
                                          <p:attrName>ppt_h</p:attrName>
                                        </p:attrNameLst>
                                      </p:cBhvr>
                                      <p:tavLst>
                                        <p:tav tm="0">
                                          <p:val>
                                            <p:strVal val="#ppt_h"/>
                                          </p:val>
                                        </p:tav>
                                        <p:tav tm="100000">
                                          <p:val>
                                            <p:strVal val="#ppt_h"/>
                                          </p:val>
                                        </p:tav>
                                      </p:tavLst>
                                    </p:anim>
                                  </p:childTnLst>
                                </p:cTn>
                              </p:par>
                            </p:childTnLst>
                          </p:cTn>
                        </p:par>
                        <p:par>
                          <p:cTn id="74" fill="hold">
                            <p:stCondLst>
                              <p:cond delay="37240"/>
                            </p:stCondLst>
                            <p:childTnLst>
                              <p:par>
                                <p:cTn id="75" presetID="19" presetClass="entr" presetSubtype="10" fill="hold" grpId="0" nodeType="afterEffect">
                                  <p:stCondLst>
                                    <p:cond delay="0"/>
                                  </p:stCondLst>
                                  <p:childTnLst>
                                    <p:set>
                                      <p:cBhvr>
                                        <p:cTn id="76" dur="1" fill="hold">
                                          <p:stCondLst>
                                            <p:cond delay="0"/>
                                          </p:stCondLst>
                                        </p:cTn>
                                        <p:tgtEl>
                                          <p:spTgt spid="230431"/>
                                        </p:tgtEl>
                                        <p:attrNameLst>
                                          <p:attrName>style.visibility</p:attrName>
                                        </p:attrNameLst>
                                      </p:cBhvr>
                                      <p:to>
                                        <p:strVal val="visible"/>
                                      </p:to>
                                    </p:set>
                                    <p:anim calcmode="lin" valueType="num">
                                      <p:cBhvr>
                                        <p:cTn id="77" dur="3000" fill="hold"/>
                                        <p:tgtEl>
                                          <p:spTgt spid="230431"/>
                                        </p:tgtEl>
                                        <p:attrNameLst>
                                          <p:attrName>ppt_w</p:attrName>
                                        </p:attrNameLst>
                                      </p:cBhvr>
                                      <p:tavLst>
                                        <p:tav tm="0" fmla="#ppt_w*sin(2.5*pi*$)">
                                          <p:val>
                                            <p:fltVal val="0"/>
                                          </p:val>
                                        </p:tav>
                                        <p:tav tm="100000">
                                          <p:val>
                                            <p:fltVal val="1"/>
                                          </p:val>
                                        </p:tav>
                                      </p:tavLst>
                                    </p:anim>
                                    <p:anim calcmode="lin" valueType="num">
                                      <p:cBhvr>
                                        <p:cTn id="78" dur="3000" fill="hold"/>
                                        <p:tgtEl>
                                          <p:spTgt spid="230431"/>
                                        </p:tgtEl>
                                        <p:attrNameLst>
                                          <p:attrName>ppt_h</p:attrName>
                                        </p:attrNameLst>
                                      </p:cBhvr>
                                      <p:tavLst>
                                        <p:tav tm="0">
                                          <p:val>
                                            <p:strVal val="#ppt_h"/>
                                          </p:val>
                                        </p:tav>
                                        <p:tav tm="100000">
                                          <p:val>
                                            <p:strVal val="#ppt_h"/>
                                          </p:val>
                                        </p:tav>
                                      </p:tavLst>
                                    </p:anim>
                                  </p:childTnLst>
                                </p:cTn>
                              </p:par>
                            </p:childTnLst>
                          </p:cTn>
                        </p:par>
                        <p:par>
                          <p:cTn id="79" fill="hold">
                            <p:stCondLst>
                              <p:cond delay="40240"/>
                            </p:stCondLst>
                            <p:childTnLst>
                              <p:par>
                                <p:cTn id="80" presetID="19" presetClass="entr" presetSubtype="10" fill="hold" grpId="0" nodeType="afterEffect">
                                  <p:stCondLst>
                                    <p:cond delay="0"/>
                                  </p:stCondLst>
                                  <p:childTnLst>
                                    <p:set>
                                      <p:cBhvr>
                                        <p:cTn id="81" dur="1" fill="hold">
                                          <p:stCondLst>
                                            <p:cond delay="0"/>
                                          </p:stCondLst>
                                        </p:cTn>
                                        <p:tgtEl>
                                          <p:spTgt spid="230429"/>
                                        </p:tgtEl>
                                        <p:attrNameLst>
                                          <p:attrName>style.visibility</p:attrName>
                                        </p:attrNameLst>
                                      </p:cBhvr>
                                      <p:to>
                                        <p:strVal val="visible"/>
                                      </p:to>
                                    </p:set>
                                    <p:anim calcmode="lin" valueType="num">
                                      <p:cBhvr>
                                        <p:cTn id="82" dur="3000" fill="hold"/>
                                        <p:tgtEl>
                                          <p:spTgt spid="230429"/>
                                        </p:tgtEl>
                                        <p:attrNameLst>
                                          <p:attrName>ppt_w</p:attrName>
                                        </p:attrNameLst>
                                      </p:cBhvr>
                                      <p:tavLst>
                                        <p:tav tm="0" fmla="#ppt_w*sin(2.5*pi*$)">
                                          <p:val>
                                            <p:fltVal val="0"/>
                                          </p:val>
                                        </p:tav>
                                        <p:tav tm="100000">
                                          <p:val>
                                            <p:fltVal val="1"/>
                                          </p:val>
                                        </p:tav>
                                      </p:tavLst>
                                    </p:anim>
                                    <p:anim calcmode="lin" valueType="num">
                                      <p:cBhvr>
                                        <p:cTn id="83" dur="3000" fill="hold"/>
                                        <p:tgtEl>
                                          <p:spTgt spid="230429"/>
                                        </p:tgtEl>
                                        <p:attrNameLst>
                                          <p:attrName>ppt_h</p:attrName>
                                        </p:attrNameLst>
                                      </p:cBhvr>
                                      <p:tavLst>
                                        <p:tav tm="0">
                                          <p:val>
                                            <p:strVal val="#ppt_h"/>
                                          </p:val>
                                        </p:tav>
                                        <p:tav tm="100000">
                                          <p:val>
                                            <p:strVal val="#ppt_h"/>
                                          </p:val>
                                        </p:tav>
                                      </p:tavLst>
                                    </p:anim>
                                  </p:childTnLst>
                                </p:cTn>
                              </p:par>
                            </p:childTnLst>
                          </p:cTn>
                        </p:par>
                        <p:par>
                          <p:cTn id="84" fill="hold">
                            <p:stCondLst>
                              <p:cond delay="43240"/>
                            </p:stCondLst>
                            <p:childTnLst>
                              <p:par>
                                <p:cTn id="85" presetID="10" presetClass="entr" presetSubtype="0" fill="hold" grpId="0" nodeType="afterEffect">
                                  <p:stCondLst>
                                    <p:cond delay="0"/>
                                  </p:stCondLst>
                                  <p:childTnLst>
                                    <p:set>
                                      <p:cBhvr>
                                        <p:cTn id="86" dur="1" fill="hold">
                                          <p:stCondLst>
                                            <p:cond delay="0"/>
                                          </p:stCondLst>
                                        </p:cTn>
                                        <p:tgtEl>
                                          <p:spTgt spid="230430"/>
                                        </p:tgtEl>
                                        <p:attrNameLst>
                                          <p:attrName>style.visibility</p:attrName>
                                        </p:attrNameLst>
                                      </p:cBhvr>
                                      <p:to>
                                        <p:strVal val="visible"/>
                                      </p:to>
                                    </p:set>
                                    <p:animEffect transition="in" filter="fade">
                                      <p:cBhvr>
                                        <p:cTn id="87" dur="2000"/>
                                        <p:tgtEl>
                                          <p:spTgt spid="230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2" grpId="0"/>
      <p:bldP spid="230404" grpId="0"/>
      <p:bldP spid="230405" grpId="0" animBg="1"/>
      <p:bldP spid="230406" grpId="0" animBg="1"/>
      <p:bldP spid="230419" grpId="0"/>
      <p:bldP spid="230422" grpId="0" animBg="1"/>
      <p:bldP spid="230423" grpId="0" animBg="1"/>
      <p:bldP spid="230427" grpId="0"/>
      <p:bldP spid="230428" grpId="0" animBg="1"/>
      <p:bldP spid="230429" grpId="0" animBg="1"/>
      <p:bldP spid="230430" grpId="0"/>
      <p:bldP spid="2304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80" name="Picture 4"/>
          <p:cNvPicPr>
            <a:picLocks noChangeAspect="1" noChangeArrowheads="1"/>
          </p:cNvPicPr>
          <p:nvPr/>
        </p:nvPicPr>
        <p:blipFill>
          <a:blip r:embed="rId3" cstate="print"/>
          <a:srcRect/>
          <a:stretch>
            <a:fillRect/>
          </a:stretch>
        </p:blipFill>
        <p:spPr bwMode="auto">
          <a:xfrm>
            <a:off x="5091113" y="1484313"/>
            <a:ext cx="3152775" cy="4525962"/>
          </a:xfrm>
          <a:prstGeom prst="rect">
            <a:avLst/>
          </a:prstGeom>
          <a:noFill/>
          <a:ln w="9525">
            <a:solidFill>
              <a:srgbClr val="000080"/>
            </a:solidFill>
            <a:miter lim="800000"/>
            <a:headEnd/>
            <a:tailEnd/>
          </a:ln>
          <a:effectLst/>
        </p:spPr>
      </p:pic>
      <p:pic>
        <p:nvPicPr>
          <p:cNvPr id="254981" name="Picture 5"/>
          <p:cNvPicPr>
            <a:picLocks noChangeAspect="1" noChangeArrowheads="1"/>
          </p:cNvPicPr>
          <p:nvPr/>
        </p:nvPicPr>
        <p:blipFill>
          <a:blip r:embed="rId4" cstate="print"/>
          <a:srcRect/>
          <a:stretch>
            <a:fillRect/>
          </a:stretch>
        </p:blipFill>
        <p:spPr bwMode="auto">
          <a:xfrm>
            <a:off x="1042988" y="1484313"/>
            <a:ext cx="3109912" cy="4525962"/>
          </a:xfrm>
          <a:prstGeom prst="rect">
            <a:avLst/>
          </a:prstGeom>
          <a:noFill/>
          <a:ln w="9525">
            <a:solidFill>
              <a:srgbClr val="000080"/>
            </a:solidFill>
            <a:miter lim="800000"/>
            <a:headEnd/>
            <a:tailEnd/>
          </a:ln>
          <a:effectLst/>
        </p:spPr>
      </p:pic>
      <p:sp>
        <p:nvSpPr>
          <p:cNvPr id="254992" name="AutoShape 16"/>
          <p:cNvSpPr>
            <a:spLocks noChangeArrowheads="1"/>
          </p:cNvSpPr>
          <p:nvPr/>
        </p:nvSpPr>
        <p:spPr bwMode="auto">
          <a:xfrm rot="16200000">
            <a:off x="4402138" y="3500438"/>
            <a:ext cx="381000" cy="533400"/>
          </a:xfrm>
          <a:prstGeom prst="downArrow">
            <a:avLst>
              <a:gd name="adj1" fmla="val 50000"/>
              <a:gd name="adj2" fmla="val 35000"/>
            </a:avLst>
          </a:prstGeom>
          <a:solidFill>
            <a:srgbClr val="FFCC00"/>
          </a:solidFill>
          <a:ln w="9525">
            <a:solidFill>
              <a:schemeClr val="tx1"/>
            </a:solidFill>
            <a:miter lim="800000"/>
            <a:headEnd/>
            <a:tailEnd/>
          </a:ln>
          <a:effectLst/>
        </p:spPr>
        <p:txBody>
          <a:bodyPr wrap="none" anchor="ctr"/>
          <a:lstStyle/>
          <a:p>
            <a:endParaRPr lang="es-ES_tradnl"/>
          </a:p>
        </p:txBody>
      </p:sp>
      <p:sp>
        <p:nvSpPr>
          <p:cNvPr id="254993" name="Text Box 17"/>
          <p:cNvSpPr txBox="1">
            <a:spLocks noChangeArrowheads="1"/>
          </p:cNvSpPr>
          <p:nvPr/>
        </p:nvSpPr>
        <p:spPr bwMode="auto">
          <a:xfrm>
            <a:off x="6227763" y="115888"/>
            <a:ext cx="2808287" cy="809625"/>
          </a:xfrm>
          <a:prstGeom prst="rect">
            <a:avLst/>
          </a:prstGeom>
          <a:noFill/>
          <a:ln w="9525">
            <a:noFill/>
            <a:miter lim="800000"/>
            <a:headEnd/>
            <a:tailEnd/>
          </a:ln>
          <a:effectLst/>
        </p:spPr>
        <p:txBody>
          <a:bodyPr>
            <a:spAutoFit/>
          </a:bodyPr>
          <a:lstStyle/>
          <a:p>
            <a:pPr algn="r">
              <a:spcBef>
                <a:spcPct val="50000"/>
              </a:spcBef>
            </a:pPr>
            <a:r>
              <a:rPr lang="es-ES" sz="2000" b="1"/>
              <a:t>Leyes de los gases</a:t>
            </a:r>
          </a:p>
          <a:p>
            <a:pPr algn="r">
              <a:lnSpc>
                <a:spcPct val="150000"/>
              </a:lnSpc>
            </a:pPr>
            <a:r>
              <a:rPr lang="es-ES" b="1">
                <a:solidFill>
                  <a:srgbClr val="CC0066"/>
                </a:solidFill>
                <a:effectLst>
                  <a:outerShdw blurRad="38100" dist="38100" dir="2700000" algn="tl">
                    <a:srgbClr val="000000"/>
                  </a:outerShdw>
                </a:effectLst>
              </a:rPr>
              <a:t>Ley de Boyle y Mariotte</a:t>
            </a:r>
            <a:endParaRPr lang="es-ES" sz="2000" b="1">
              <a:solidFill>
                <a:srgbClr val="CC0066"/>
              </a:solidFill>
            </a:endParaRPr>
          </a:p>
        </p:txBody>
      </p:sp>
    </p:spTree>
  </p:cSld>
  <p:clrMapOvr>
    <a:masterClrMapping/>
  </p:clrMapOvr>
  <p:transition spd="med" advClick="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54993"/>
                                        </p:tgtEl>
                                        <p:attrNameLst>
                                          <p:attrName>style.visibility</p:attrName>
                                        </p:attrNameLst>
                                      </p:cBhvr>
                                      <p:to>
                                        <p:strVal val="visible"/>
                                      </p:to>
                                    </p:set>
                                    <p:anim calcmode="lin" valueType="num">
                                      <p:cBhvr>
                                        <p:cTn id="7" dur="2000" fill="hold"/>
                                        <p:tgtEl>
                                          <p:spTgt spid="254993"/>
                                        </p:tgtEl>
                                        <p:attrNameLst>
                                          <p:attrName>ppt_w</p:attrName>
                                        </p:attrNameLst>
                                      </p:cBhvr>
                                      <p:tavLst>
                                        <p:tav tm="0">
                                          <p:val>
                                            <p:fltVal val="0"/>
                                          </p:val>
                                        </p:tav>
                                        <p:tav tm="100000">
                                          <p:val>
                                            <p:strVal val="#ppt_w"/>
                                          </p:val>
                                        </p:tav>
                                      </p:tavLst>
                                    </p:anim>
                                    <p:anim calcmode="lin" valueType="num">
                                      <p:cBhvr>
                                        <p:cTn id="8" dur="2000" fill="hold"/>
                                        <p:tgtEl>
                                          <p:spTgt spid="254993"/>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254981"/>
                                        </p:tgtEl>
                                        <p:attrNameLst>
                                          <p:attrName>style.visibility</p:attrName>
                                        </p:attrNameLst>
                                      </p:cBhvr>
                                      <p:to>
                                        <p:strVal val="visible"/>
                                      </p:to>
                                    </p:set>
                                    <p:animEffect transition="in" filter="wipe(left)">
                                      <p:cBhvr>
                                        <p:cTn id="12" dur="2000"/>
                                        <p:tgtEl>
                                          <p:spTgt spid="254981"/>
                                        </p:tgtEl>
                                      </p:cBhvr>
                                    </p:animEffect>
                                  </p:childTnLst>
                                </p:cTn>
                              </p:par>
                            </p:childTnLst>
                          </p:cTn>
                        </p:par>
                        <p:par>
                          <p:cTn id="13" fill="hold">
                            <p:stCondLst>
                              <p:cond delay="4000"/>
                            </p:stCondLst>
                            <p:childTnLst>
                              <p:par>
                                <p:cTn id="14" presetID="22" presetClass="entr" presetSubtype="8" fill="hold" grpId="0" nodeType="afterEffect">
                                  <p:stCondLst>
                                    <p:cond delay="0"/>
                                  </p:stCondLst>
                                  <p:childTnLst>
                                    <p:set>
                                      <p:cBhvr>
                                        <p:cTn id="15" dur="1" fill="hold">
                                          <p:stCondLst>
                                            <p:cond delay="0"/>
                                          </p:stCondLst>
                                        </p:cTn>
                                        <p:tgtEl>
                                          <p:spTgt spid="254992"/>
                                        </p:tgtEl>
                                        <p:attrNameLst>
                                          <p:attrName>style.visibility</p:attrName>
                                        </p:attrNameLst>
                                      </p:cBhvr>
                                      <p:to>
                                        <p:strVal val="visible"/>
                                      </p:to>
                                    </p:set>
                                    <p:animEffect transition="in" filter="wipe(left)">
                                      <p:cBhvr>
                                        <p:cTn id="16" dur="2000"/>
                                        <p:tgtEl>
                                          <p:spTgt spid="254992"/>
                                        </p:tgtEl>
                                      </p:cBhvr>
                                    </p:animEffect>
                                  </p:childTnLst>
                                </p:cTn>
                              </p:par>
                            </p:childTnLst>
                          </p:cTn>
                        </p:par>
                        <p:par>
                          <p:cTn id="17" fill="hold">
                            <p:stCondLst>
                              <p:cond delay="6000"/>
                            </p:stCondLst>
                            <p:childTnLst>
                              <p:par>
                                <p:cTn id="18" presetID="22" presetClass="entr" presetSubtype="2" fill="hold" grpId="0" nodeType="afterEffect">
                                  <p:stCondLst>
                                    <p:cond delay="0"/>
                                  </p:stCondLst>
                                  <p:childTnLst>
                                    <p:set>
                                      <p:cBhvr>
                                        <p:cTn id="19" dur="1" fill="hold">
                                          <p:stCondLst>
                                            <p:cond delay="0"/>
                                          </p:stCondLst>
                                        </p:cTn>
                                        <p:tgtEl>
                                          <p:spTgt spid="254980"/>
                                        </p:tgtEl>
                                        <p:attrNameLst>
                                          <p:attrName>style.visibility</p:attrName>
                                        </p:attrNameLst>
                                      </p:cBhvr>
                                      <p:to>
                                        <p:strVal val="visible"/>
                                      </p:to>
                                    </p:set>
                                    <p:animEffect transition="in" filter="wipe(right)">
                                      <p:cBhvr>
                                        <p:cTn id="20" dur="20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1" grpId="0" animBg="1"/>
      <p:bldP spid="254992" grpId="0" animBg="1"/>
      <p:bldP spid="254993" grpId="0"/>
    </p:bldLst>
  </p:timing>
</p:sld>
</file>

<file path=ppt/theme/theme1.xml><?xml version="1.0" encoding="utf-8"?>
<a:theme xmlns:a="http://schemas.openxmlformats.org/drawingml/2006/main" name="Mezclas">
  <a:themeElements>
    <a:clrScheme name="Mezclas 8">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D60093"/>
      </a:hlink>
      <a:folHlink>
        <a:srgbClr val="3333CC"/>
      </a:folHlink>
    </a:clrScheme>
    <a:fontScheme name="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latin typeface="Arial" pitchFamily="34" charset="0"/>
          </a:defRPr>
        </a:defPPr>
      </a:lstStyle>
    </a:lnDef>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ezcla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ezcla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8">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D60093"/>
        </a:hlink>
        <a:folHlink>
          <a:srgbClr val="3333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Office\Templates\Diseños de presentaciones\Mezclas.pot</Template>
  <TotalTime>3183</TotalTime>
  <Words>2845</Words>
  <Application>Microsoft Office PowerPoint</Application>
  <PresentationFormat>Presentación en pantalla (4:3)</PresentationFormat>
  <Paragraphs>253</Paragraphs>
  <Slides>24</Slides>
  <Notes>24</Notes>
  <HiddenSlides>0</HiddenSlides>
  <MMClips>4</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24</vt:i4>
      </vt:variant>
    </vt:vector>
  </HeadingPairs>
  <TitlesOfParts>
    <vt:vector size="36" baseType="lpstr">
      <vt:lpstr>Arial</vt:lpstr>
      <vt:lpstr>Tahoma</vt:lpstr>
      <vt:lpstr>Wingdings</vt:lpstr>
      <vt:lpstr>Eurostile</vt:lpstr>
      <vt:lpstr>Times New Roman</vt:lpstr>
      <vt:lpstr>Comic Sans MS</vt:lpstr>
      <vt:lpstr>Webdings</vt:lpstr>
      <vt:lpstr>Tempus Sans ITC</vt:lpstr>
      <vt:lpstr>Stone Serif</vt:lpstr>
      <vt:lpstr>Times</vt:lpstr>
      <vt:lpstr>Mezclas</vt:lpstr>
      <vt:lpstr>Imagen de mapa de bits</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vector>
  </TitlesOfParts>
  <Company>Universidad de Huelva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Pedro J. Pérez</dc:creator>
  <cp:lastModifiedBy>Martha C</cp:lastModifiedBy>
  <cp:revision>187</cp:revision>
  <cp:lastPrinted>1601-01-01T00:00:00Z</cp:lastPrinted>
  <dcterms:created xsi:type="dcterms:W3CDTF">2003-09-30T09:02:03Z</dcterms:created>
  <dcterms:modified xsi:type="dcterms:W3CDTF">2010-07-07T13:38:29Z</dcterms:modified>
</cp:coreProperties>
</file>